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74" r:id="rId1"/>
    <p:sldMasterId id="2147483648" r:id="rId2"/>
  </p:sldMasterIdLst>
  <p:sldIdLst>
    <p:sldId id="256" r:id="rId3"/>
    <p:sldId id="301" r:id="rId4"/>
    <p:sldId id="296" r:id="rId5"/>
    <p:sldId id="297" r:id="rId6"/>
    <p:sldId id="298" r:id="rId7"/>
    <p:sldId id="293" r:id="rId8"/>
    <p:sldId id="295" r:id="rId9"/>
    <p:sldId id="294" r:id="rId10"/>
    <p:sldId id="300" r:id="rId11"/>
    <p:sldId id="292" r:id="rId12"/>
    <p:sldId id="299" r:id="rId13"/>
    <p:sldId id="302" r:id="rId14"/>
    <p:sldId id="290" r:id="rId15"/>
    <p:sldId id="291" r:id="rId16"/>
    <p:sldId id="272" r:id="rId17"/>
    <p:sldId id="269" r:id="rId18"/>
    <p:sldId id="271" r:id="rId19"/>
    <p:sldId id="270" r:id="rId20"/>
    <p:sldId id="274" r:id="rId21"/>
    <p:sldId id="259" r:id="rId22"/>
    <p:sldId id="287" r:id="rId23"/>
    <p:sldId id="275" r:id="rId24"/>
    <p:sldId id="285" r:id="rId25"/>
    <p:sldId id="276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9" r:id="rId34"/>
    <p:sldId id="286" r:id="rId35"/>
    <p:sldId id="288" r:id="rId36"/>
    <p:sldId id="265" r:id="rId37"/>
    <p:sldId id="268" r:id="rId38"/>
    <p:sldId id="267" r:id="rId39"/>
  </p:sldIdLst>
  <p:sldSz cx="12192000" cy="6858000"/>
  <p:notesSz cx="6858000" cy="9144000"/>
  <p:embeddedFontLst>
    <p:embeddedFont>
      <p:font typeface="Basis Grotesque Pro" panose="02000503030000020004" pitchFamily="2" charset="0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Cambria Math" panose="02040503050406030204" pitchFamily="18" charset="0"/>
      <p:regular r:id="rId48"/>
    </p:embeddedFont>
    <p:embeddedFont>
      <p:font typeface="Lora" pitchFamily="2" charset="0"/>
      <p:regular r:id="rId49"/>
      <p:bold r:id="rId50"/>
      <p:italic r:id="rId51"/>
      <p:boldItalic r:id="rId52"/>
    </p:embeddedFont>
    <p:embeddedFont>
      <p:font typeface="Poppins" panose="00000500000000000000" pitchFamily="2" charset="0"/>
      <p:regular r:id="rId53"/>
      <p:bold r:id="rId54"/>
      <p:italic r:id="rId55"/>
      <p:boldItalic r:id="rId56"/>
    </p:embeddedFont>
    <p:embeddedFont>
      <p:font typeface="Poppins SemiBold" panose="00000700000000000000" pitchFamily="2" charset="0"/>
      <p:bold r:id="rId57"/>
      <p:bold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DA6"/>
    <a:srgbClr val="61B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43" autoAdjust="0"/>
    <p:restoredTop sz="94660"/>
  </p:normalViewPr>
  <p:slideViewPr>
    <p:cSldViewPr snapToGrid="0">
      <p:cViewPr varScale="1">
        <p:scale>
          <a:sx n="84" d="100"/>
          <a:sy n="84" d="100"/>
        </p:scale>
        <p:origin x="69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39F86-7160-49FC-B7EA-AEA4224C9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DB897-3307-45D0-8457-72B3AB421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AF0BB-6358-4FF5-AC91-0B41396B5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9C36-C1EB-42C7-BCCC-0C33E589159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D8EC1-5701-4635-8591-73D157F41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9ED75-25A2-4B2A-ABAD-8D982508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F684E-1B95-4161-882B-6878AF3C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83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48FE7-ED8A-4B54-A2EB-5379A99B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D8DE82-604A-4B47-A9AE-1E3EFED46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8100E-EA0E-4DDB-8A47-469D2CC14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9C36-C1EB-42C7-BCCC-0C33E589159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B9AA8-0A9F-4D04-A4BB-90BABAD8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C0A37-3CB7-4B1D-AE67-2E39D69C2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F684E-1B95-4161-882B-6878AF3C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31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E7DE1A-FF02-46B1-BDAC-FFB66CDD7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4E4A42-793C-4904-AFB5-119B12163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BA9D5-ADC1-4246-9F08-7754E42D5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9C36-C1EB-42C7-BCCC-0C33E589159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8537A-CD23-41DA-9347-6C7CB9144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0BEE8-1ED3-49C3-9791-4886CCD4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F684E-1B95-4161-882B-6878AF3C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1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EA87B-E002-9549-9BF4-F63E781E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B7D2D-E16C-954D-9ECE-14706A18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36B17-61F9-E642-B049-DEB9994E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6FCAD-0584-4953-80A9-0CBD2082A4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53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93E501-CA36-4FB7-8AF6-28FBA244AC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3FAD2-B40C-C54C-803F-998CCC5D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B8E39-5A90-2348-A545-F736D2D50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FB88B-56F7-BC40-A4B0-6B41963A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3B79A4-9450-467A-9718-AC3A23FAE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DBD0D-C2F1-1646-B1BF-EE5C3D4B1A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95027"/>
            <a:ext cx="2160000" cy="1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69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FB1062-8533-41AD-8C0D-39D01200FC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3D957-37C4-3149-A615-BA27376F3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84549-B45E-984E-80AA-284151F83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6937A-FA5C-604F-99B5-4FF1079C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340ECA-4E15-481A-B48B-AB173F46F5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A04BDA-536C-884B-AE78-4396DE1B1A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95027"/>
            <a:ext cx="2160000" cy="1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1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1FB0C-88CD-474B-A77C-B2308528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76E6-20A4-3B4C-8671-D3A1D245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3726E-91D2-A044-AA3B-EA636B57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078FEC-EA73-45FF-93BE-B13819C7B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74525"/>
            <a:ext cx="7494003" cy="772528"/>
          </a:xfrm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F6DF122-EACC-4247-A776-83704FE6B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1066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8E8E5-102B-F348-A1EE-10B1E061F0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495027"/>
            <a:ext cx="1257300" cy="6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4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1FB0C-88CD-474B-A77C-B2308528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76E6-20A4-3B4C-8671-D3A1D245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3726E-91D2-A044-AA3B-EA636B57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078FEC-EA73-45FF-93BE-B13819C7B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74525"/>
            <a:ext cx="7494003" cy="772528"/>
          </a:xfrm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F6DF122-EACC-4247-A776-83704FE6B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1066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090884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918C2-5EF1-FA47-B80D-CA95DD68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76EFEE-8937-D24F-B42B-8CF58145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8F660-2C85-A141-88E2-1E82F571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ACC116-3B83-4913-83B7-1B3EB87095C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30E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376443-DB4F-429F-A8EC-273541967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94845"/>
            <a:ext cx="7494003" cy="772528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009FD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5AC9CE9-D082-4AB8-AF6F-CB530CEBD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3098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884652-646A-2D47-B912-9B035D212E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95027"/>
            <a:ext cx="1257300" cy="6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470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918C2-5EF1-FA47-B80D-CA95DD68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76EFEE-8937-D24F-B42B-8CF58145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8F660-2C85-A141-88E2-1E82F571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ACC116-3B83-4913-83B7-1B3EB87095C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30E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376443-DB4F-429F-A8EC-273541967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94845"/>
            <a:ext cx="7494003" cy="772528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009FD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5AC9CE9-D082-4AB8-AF6F-CB530CEBD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3098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5427126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04577C-23CB-4C69-A8D5-DCF83984D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9FD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2E911-1C7A-DB41-98EE-13939D27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96F66-3F2E-B240-AB4A-D6138736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F4EB1-62A6-FA47-8FFE-B039305A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2B159F-4FC2-460B-B34F-EDC587A63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802" y="5439102"/>
            <a:ext cx="1311291" cy="662060"/>
          </a:xfrm>
          <a:solidFill>
            <a:srgbClr val="130E3B"/>
          </a:solidFill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350F29-938C-2E4E-9061-653466E50D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495027"/>
            <a:ext cx="1257300" cy="6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8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0118B-4E16-40A6-9F3B-F688D180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195CC-0CA5-46B3-977F-F1BA330D6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4B5E7-B067-4315-B8A7-515FE089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9C36-C1EB-42C7-BCCC-0C33E589159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B5B32-2EA1-4E95-890B-CCEBFBFCB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05013-0934-4A4F-8AE1-0DF980E54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F684E-1B95-4161-882B-6878AF3C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417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DB31F7-8C3B-3446-BDC5-C96D74BB2F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9FD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2E911-1C7A-DB41-98EE-13939D27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96F66-3F2E-B240-AB4A-D6138736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F4EB1-62A6-FA47-8FFE-B039305A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2B159F-4FC2-460B-B34F-EDC587A63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802" y="5439102"/>
            <a:ext cx="1311291" cy="662060"/>
          </a:xfrm>
          <a:solidFill>
            <a:srgbClr val="130E3B"/>
          </a:solidFill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36075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11025-C867-44EA-BFA6-A818396DD5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2B395F-9913-4EAA-9712-3407C8948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409972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C0127-1954-4950-BB90-48D6D90071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D39212-0967-49F0-8772-DFFA0B960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5795580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85122-F2D1-4738-86F9-CCA498B740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51D841-EB62-4891-AC03-77092A1EC7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406162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1869B-7D36-4F83-9C48-D160FEECE3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89B9BD8-F2D9-4708-86E1-6E0581E0F8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8794956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64649-6B00-4738-AD25-1AB47E2CD9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C08797-687D-4614-993D-FDB8698CE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5324972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CCD7A-61BC-499B-8468-45B8403423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BE19404-C9F2-44F4-8DC8-8A2E60DEA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8293209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98C82-1257-462F-9E0D-9129C98F6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CA2F360-903A-41B9-97F3-D35B0877FF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6896073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225DA-E71E-424C-B1D4-5DB4C527F1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E566B9-95CB-4B9E-9943-F08D6C53F1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4573007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6BB23-3717-4283-910A-BEAFC26786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51201E-2949-EA46-BDD0-BBCC7E188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784424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C7F4E-A557-44BC-BA79-82D1AD7A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12F1A-88AB-4EBB-B116-B85BA14AF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9BC90-8BFE-47C4-AA38-DFB88A281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9C36-C1EB-42C7-BCCC-0C33E589159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E46B-2613-4710-AFE3-A413ECE77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38194-B8F7-43A1-8C88-D49F8EAF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F684E-1B95-4161-882B-6878AF3C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7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522D0-A5FE-4531-ABA8-75524115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334A7-606F-4FAF-B06E-437F44B37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20A52-CEF4-4055-81BB-1805A35C9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C943D-F3F6-4CAE-B8B1-D65E35210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9C36-C1EB-42C7-BCCC-0C33E589159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3EE36-ABAC-4600-B87A-D92D78E5A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D5570-764F-4C47-86AD-43D6A40BC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F684E-1B95-4161-882B-6878AF3C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09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B55C-7159-4CC2-A806-84A2B5BD6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C5247-1790-44F2-9609-AC58B844F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63513-154E-44E5-BCAE-E192EA6E3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05E768-CC82-4973-9A7F-035D00A898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5B6A7F-CF14-4903-9896-ECAB1599F7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55EB5A-0AFB-4769-9A36-A874EE9D1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9C36-C1EB-42C7-BCCC-0C33E589159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E07520-06E6-4B14-9D18-3F9AF5E7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ECEAA-A874-4591-BE93-1E8A86DA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F684E-1B95-4161-882B-6878AF3C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1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B28D0-0871-425A-B98E-795A6229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7A60B7-D347-49E9-8701-93AC8A40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9C36-C1EB-42C7-BCCC-0C33E589159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ED6F4-59E0-4FDD-B890-B9F71371A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10654-8903-4E0E-BC35-57A4BB20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F684E-1B95-4161-882B-6878AF3C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39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B1E21E-7D09-4785-8AB2-7DC632E2C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9C36-C1EB-42C7-BCCC-0C33E589159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B271C6-E98B-41BC-AD21-425E8F3D5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07054-CD29-4E49-914F-B49414349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F684E-1B95-4161-882B-6878AF3C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87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7E6D-E402-481B-B743-6FEA5D9B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0608A-1E91-42AC-A144-7D6F3A198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315C7-6A90-4771-B38B-AEDA58CD9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8A799-CC11-4527-8345-888FA9D82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9C36-C1EB-42C7-BCCC-0C33E589159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C03E2-1415-4032-A8A5-DA6159029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DCCA8-637D-49D3-AD4A-776C61D8A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F684E-1B95-4161-882B-6878AF3C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5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EF2CF-76C2-4D93-9C26-C66BFBA09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804B1C-312C-4E63-AF65-20A8E0BF2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E992E-0170-46EA-A0C4-3938AF245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9E099-2C80-4109-B2E4-BE2E60E1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9C36-C1EB-42C7-BCCC-0C33E589159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02F3F-9582-45D6-822A-8D5395DB5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2B10B-0031-4C40-BB3A-3B111B1B2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F684E-1B95-4161-882B-6878AF3C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5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43B65D-B2A2-46DB-9F3C-2B067984B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FDFF4-859C-4FE2-86FC-09F2B4743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9F476-8D8D-473E-8D10-447707C3AC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39C36-C1EB-42C7-BCCC-0C33E589159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B877D-E3AE-44BC-A04B-1FF3B36A7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4C781-3283-40F5-A51D-D0BEF80DB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F684E-1B95-4161-882B-6878AF3C1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0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52" r:id="rId4"/>
    <p:sldLayoutId id="2147483653" r:id="rId5"/>
    <p:sldLayoutId id="2147483654" r:id="rId6"/>
    <p:sldLayoutId id="2147483678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FC3919-38C4-6B45-A6E9-70C35211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F0E89-ED38-0448-8C49-D8B27EE02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4BA73-0C1A-224D-95D7-F1E5E9AB3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7191F-8C38-AF48-8E3C-1D86AD82874A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D5772-93B1-1E41-986C-8BCFDB844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D2975-8E4D-6743-ADD0-4A39EC6A4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7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72" r:id="rId5"/>
    <p:sldLayoutId id="2147483661" r:id="rId6"/>
    <p:sldLayoutId id="2147483673" r:id="rId7"/>
    <p:sldLayoutId id="2147483662" r:id="rId8"/>
    <p:sldLayoutId id="2147483671" r:id="rId9"/>
    <p:sldLayoutId id="2147483655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6" Type="http://schemas.openxmlformats.org/officeDocument/2006/relationships/image" Target="../media/image16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13" Type="http://schemas.openxmlformats.org/officeDocument/2006/relationships/image" Target="../media/image70.png"/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12" Type="http://schemas.openxmlformats.org/officeDocument/2006/relationships/image" Target="../media/image69.jpe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57.png"/><Relationship Id="rId1" Type="http://schemas.openxmlformats.org/officeDocument/2006/relationships/tags" Target="../tags/tag4.xml"/><Relationship Id="rId6" Type="http://schemas.openxmlformats.org/officeDocument/2006/relationships/image" Target="../media/image63.jpeg"/><Relationship Id="rId11" Type="http://schemas.openxmlformats.org/officeDocument/2006/relationships/image" Target="../media/image68.jpeg"/><Relationship Id="rId5" Type="http://schemas.openxmlformats.org/officeDocument/2006/relationships/image" Target="../media/image62.jpeg"/><Relationship Id="rId15" Type="http://schemas.openxmlformats.org/officeDocument/2006/relationships/image" Target="../media/image72.jpe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Relationship Id="rId14" Type="http://schemas.openxmlformats.org/officeDocument/2006/relationships/image" Target="../media/image71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F21B-65EF-4EC3-B869-43657A87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661" y="488429"/>
            <a:ext cx="10336695" cy="225496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Glia Cells: Capturing Human Intelligence in AI Systems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C6415E8-12CB-4F2A-AE31-7158826F1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8324" y="3112730"/>
            <a:ext cx="9144000" cy="116609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E" sz="4400" dirty="0">
                <a:latin typeface="Arial" panose="020B0604020202020204" pitchFamily="34" charset="0"/>
                <a:cs typeface="Arial" panose="020B0604020202020204" pitchFamily="34" charset="0"/>
              </a:rPr>
              <a:t>Prof.</a:t>
            </a:r>
            <a:r>
              <a:rPr lang="en-IE" sz="4400" b="1" dirty="0">
                <a:latin typeface="Arial" panose="020B0604020202020204" pitchFamily="34" charset="0"/>
                <a:cs typeface="Arial" panose="020B0604020202020204" pitchFamily="34" charset="0"/>
              </a:rPr>
              <a:t> Liam McDaid</a:t>
            </a:r>
          </a:p>
          <a:p>
            <a:r>
              <a:rPr lang="en-IE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E" sz="4400" dirty="0">
                <a:latin typeface="Arial" panose="020B0604020202020204" pitchFamily="34" charset="0"/>
                <a:cs typeface="Arial" panose="020B0604020202020204" pitchFamily="34" charset="0"/>
              </a:rPr>
              <a:t>CNET Team, ISRC</a:t>
            </a:r>
          </a:p>
          <a:p>
            <a:r>
              <a:rPr lang="en-IE" sz="4400" dirty="0">
                <a:latin typeface="Arial" panose="020B0604020202020204" pitchFamily="34" charset="0"/>
                <a:cs typeface="Arial" panose="020B0604020202020204" pitchFamily="34" charset="0"/>
              </a:rPr>
              <a:t> Ulster University, Derry</a:t>
            </a:r>
          </a:p>
          <a:p>
            <a:r>
              <a:rPr lang="en-IE" sz="4400" dirty="0">
                <a:latin typeface="Arial" panose="020B0604020202020204" pitchFamily="34" charset="0"/>
                <a:cs typeface="Arial" panose="020B0604020202020204" pitchFamily="34" charset="0"/>
              </a:rPr>
              <a:t>Northern Ireland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Image preview">
            <a:extLst>
              <a:ext uri="{FF2B5EF4-FFF2-40B4-BE49-F238E27FC236}">
                <a16:creationId xmlns:a16="http://schemas.microsoft.com/office/drawing/2014/main" id="{6473CF3F-162A-4926-82F7-AA0F0176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9" y="351619"/>
            <a:ext cx="142875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34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51"/>
    </mc:Choice>
    <mc:Fallback xmlns="">
      <p:transition spd="slow" advTm="3925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A2D744-146A-4D7E-8304-E1A3EF74AC03}"/>
              </a:ext>
            </a:extLst>
          </p:cNvPr>
          <p:cNvSpPr txBox="1"/>
          <p:nvPr/>
        </p:nvSpPr>
        <p:spPr>
          <a:xfrm>
            <a:off x="1016631" y="315855"/>
            <a:ext cx="997320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Self Driving Cars</a:t>
            </a:r>
            <a:endParaRPr lang="en-GB" sz="4400" b="0" i="0" dirty="0">
              <a:solidFill>
                <a:srgbClr val="3A3B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rgbClr val="3A3B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800" b="0" i="0" dirty="0">
                <a:solidFill>
                  <a:srgbClr val="3A3B4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Self driving cars – uses a combination of sensors, cameras and radar</a:t>
            </a:r>
            <a:endParaRPr lang="en-GB" sz="2800" dirty="0">
              <a:solidFill>
                <a:srgbClr val="3A3B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07D0FA-43B5-498A-B368-14E3D4AD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18" y="2265671"/>
            <a:ext cx="5715000" cy="263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2E3E24-3D9D-412B-9279-EFA93D4E0F74}"/>
              </a:ext>
            </a:extLst>
          </p:cNvPr>
          <p:cNvSpPr txBox="1"/>
          <p:nvPr/>
        </p:nvSpPr>
        <p:spPr>
          <a:xfrm>
            <a:off x="738333" y="5200299"/>
            <a:ext cx="97403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– </a:t>
            </a:r>
            <a:r>
              <a:rPr kumimoji="0" lang="en-GB" sz="2800" b="0" i="0" u="sng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dynamic map of surroundings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n-GB" sz="2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road marking, road conditions (snowing, raining), relative position of vehicles/people continually changing 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34DCB-F70F-4908-859C-1C193AE3B1F1}"/>
              </a:ext>
            </a:extLst>
          </p:cNvPr>
          <p:cNvSpPr txBox="1"/>
          <p:nvPr/>
        </p:nvSpPr>
        <p:spPr>
          <a:xfrm>
            <a:off x="6951712" y="2521059"/>
            <a:ext cx="48673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>
                <a:solidFill>
                  <a:srgbClr val="36363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Google - first company to create a car with full autonomy (in 2012) — no pedals or steering wheel 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359B47-D910-4848-A66E-204357C0F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18" y="274254"/>
            <a:ext cx="1426588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91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E892B2-7EC5-4FA5-BC47-625AAE4001F7}"/>
              </a:ext>
            </a:extLst>
          </p:cNvPr>
          <p:cNvSpPr txBox="1"/>
          <p:nvPr/>
        </p:nvSpPr>
        <p:spPr>
          <a:xfrm>
            <a:off x="731709" y="274290"/>
            <a:ext cx="10728581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What Now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Deepen our understanding of brain function at: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Intercellular Level - DNA to RNA to Proteins to Membrane Transporters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Cell Level – Cell to cell signalling between different cell types – Neurons and Glia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Small Network Level – hundreds of neurons interacting with different cell types – Neurons and Glia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Large Network Level – hundreds of thousands of neurons interacting with long and short range signalling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43D59-7F28-40FC-9D3F-F9B98C02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47" y="149305"/>
            <a:ext cx="1426588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95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82AD25-F18B-4BB0-979E-9157B3172D33}"/>
              </a:ext>
            </a:extLst>
          </p:cNvPr>
          <p:cNvSpPr txBox="1"/>
          <p:nvPr/>
        </p:nvSpPr>
        <p:spPr>
          <a:xfrm>
            <a:off x="1558077" y="533874"/>
            <a:ext cx="9075846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Now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Requires concerted effort over many years from: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Neuroscientists/experimentalists – develop new experimental techniques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Modellers – capture intercellular and cell to cell signalling at small/large network level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cognitive scientists – study intelligence and behaviour - focus on how nervous systems represent, process, and transform information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25CF4-AAD1-4F07-A09F-03C4AFF06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83" y="458630"/>
            <a:ext cx="1426588" cy="107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3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n Your Brain Really Be &quot;Full&quot;?">
            <a:extLst>
              <a:ext uri="{FF2B5EF4-FFF2-40B4-BE49-F238E27FC236}">
                <a16:creationId xmlns:a16="http://schemas.microsoft.com/office/drawing/2014/main" id="{35F93894-E261-4687-BA1E-B42A50663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502" y="1466937"/>
            <a:ext cx="7665243" cy="461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E76071-0786-4AB9-8B39-79078BBCE7EC}"/>
              </a:ext>
            </a:extLst>
          </p:cNvPr>
          <p:cNvSpPr txBox="1"/>
          <p:nvPr/>
        </p:nvSpPr>
        <p:spPr>
          <a:xfrm>
            <a:off x="950119" y="1485900"/>
            <a:ext cx="19431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Behaviour and emotional control centre</a:t>
            </a:r>
            <a:endParaRPr lang="en-GB" sz="28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AA05F8-3660-4748-842B-C1C1199B3318}"/>
              </a:ext>
            </a:extLst>
          </p:cNvPr>
          <p:cNvCxnSpPr/>
          <p:nvPr/>
        </p:nvCxnSpPr>
        <p:spPr>
          <a:xfrm>
            <a:off x="2260442" y="2277481"/>
            <a:ext cx="1022311" cy="488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61F54F4-5D5A-4F31-9BCE-EDA115FFE1C9}"/>
              </a:ext>
            </a:extLst>
          </p:cNvPr>
          <p:cNvSpPr txBox="1"/>
          <p:nvPr/>
        </p:nvSpPr>
        <p:spPr>
          <a:xfrm>
            <a:off x="8882743" y="204462"/>
            <a:ext cx="30498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Processes sensory information from the outside world: </a:t>
            </a:r>
            <a:r>
              <a:rPr lang="en-GB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touch, taste, and temperature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A08E36-471E-4B71-8BD9-78D1031EC71E}"/>
              </a:ext>
            </a:extLst>
          </p:cNvPr>
          <p:cNvCxnSpPr/>
          <p:nvPr/>
        </p:nvCxnSpPr>
        <p:spPr>
          <a:xfrm flipH="1">
            <a:off x="7746842" y="1289247"/>
            <a:ext cx="1027989" cy="10507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5A3264-7D1C-4C13-BFC2-9AED21D13125}"/>
              </a:ext>
            </a:extLst>
          </p:cNvPr>
          <p:cNvSpPr txBox="1"/>
          <p:nvPr/>
        </p:nvSpPr>
        <p:spPr>
          <a:xfrm>
            <a:off x="932482" y="5524845"/>
            <a:ext cx="50036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Process emotions, language, and certain aspects of visual perception</a:t>
            </a:r>
            <a:endParaRPr lang="en-GB" sz="28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C3B53D-A5E7-4F67-B138-7AAA25900946}"/>
              </a:ext>
            </a:extLst>
          </p:cNvPr>
          <p:cNvCxnSpPr/>
          <p:nvPr/>
        </p:nvCxnSpPr>
        <p:spPr>
          <a:xfrm flipV="1">
            <a:off x="3651920" y="4804860"/>
            <a:ext cx="993914" cy="761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1F82F-2ECF-4883-B93F-C2702BE72067}"/>
              </a:ext>
            </a:extLst>
          </p:cNvPr>
          <p:cNvSpPr txBox="1"/>
          <p:nvPr/>
        </p:nvSpPr>
        <p:spPr>
          <a:xfrm>
            <a:off x="9522634" y="4611757"/>
            <a:ext cx="22566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202124"/>
                </a:solidFill>
                <a:latin typeface="arial" panose="020B0604020202020204" pitchFamily="34" charset="0"/>
              </a:rPr>
              <a:t>P</a:t>
            </a:r>
            <a:r>
              <a:rPr lang="en-GB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rimarily responsible for visual processing</a:t>
            </a:r>
            <a:endParaRPr lang="en-GB" sz="28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6FEAB1-1975-4393-A31D-2BA0B20CC94B}"/>
              </a:ext>
            </a:extLst>
          </p:cNvPr>
          <p:cNvCxnSpPr/>
          <p:nvPr/>
        </p:nvCxnSpPr>
        <p:spPr>
          <a:xfrm flipH="1" flipV="1">
            <a:off x="9348462" y="4049486"/>
            <a:ext cx="840567" cy="4430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2A0BE7D-387B-4CDB-9921-96EB0978437D}"/>
              </a:ext>
            </a:extLst>
          </p:cNvPr>
          <p:cNvSpPr txBox="1"/>
          <p:nvPr/>
        </p:nvSpPr>
        <p:spPr>
          <a:xfrm>
            <a:off x="2538738" y="374847"/>
            <a:ext cx="6065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Brain Regions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CA1FD-7A1F-4FCE-B50E-563A6F89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54" y="158425"/>
            <a:ext cx="1426588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52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A close up of a spider web&#10;&#10;Description automatically generated with low confidence">
            <a:extLst>
              <a:ext uri="{FF2B5EF4-FFF2-40B4-BE49-F238E27FC236}">
                <a16:creationId xmlns:a16="http://schemas.microsoft.com/office/drawing/2014/main" id="{9A846B8A-190C-4B8C-BEE2-0FC0BE8A6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0" b="85"/>
          <a:stretch/>
        </p:blipFill>
        <p:spPr bwMode="auto">
          <a:xfrm>
            <a:off x="2243404" y="1391477"/>
            <a:ext cx="7928586" cy="486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8615AD-58C0-40ED-8EAA-07AD00DE5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95" y="228818"/>
            <a:ext cx="1426588" cy="10729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706813-BAAA-4B07-85CB-4134D0000040}"/>
              </a:ext>
            </a:extLst>
          </p:cNvPr>
          <p:cNvSpPr txBox="1"/>
          <p:nvPr/>
        </p:nvSpPr>
        <p:spPr>
          <a:xfrm>
            <a:off x="2243404" y="431642"/>
            <a:ext cx="8570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Cartoon Image of Brain Network</a:t>
            </a:r>
          </a:p>
        </p:txBody>
      </p:sp>
    </p:spTree>
    <p:extLst>
      <p:ext uri="{BB962C8B-B14F-4D97-AF65-F5344CB8AC3E}">
        <p14:creationId xmlns:p14="http://schemas.microsoft.com/office/powerpoint/2010/main" val="1678266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B95AA1-BD26-40D2-8260-6BF2C43E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671" y="1825080"/>
            <a:ext cx="5047926" cy="43407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4D0A7B-D8D4-41CC-8376-7B08857F83F8}"/>
              </a:ext>
            </a:extLst>
          </p:cNvPr>
          <p:cNvSpPr txBox="1"/>
          <p:nvPr/>
        </p:nvSpPr>
        <p:spPr>
          <a:xfrm>
            <a:off x="2349303" y="514611"/>
            <a:ext cx="85601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16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Computational Neuroscience - ?</a:t>
            </a:r>
            <a:endParaRPr lang="en-GB" dirty="0"/>
          </a:p>
        </p:txBody>
      </p:sp>
      <p:pic>
        <p:nvPicPr>
          <p:cNvPr id="7170" name="Picture 2" descr="Image preview">
            <a:extLst>
              <a:ext uri="{FF2B5EF4-FFF2-40B4-BE49-F238E27FC236}">
                <a16:creationId xmlns:a16="http://schemas.microsoft.com/office/drawing/2014/main" id="{E213526C-C35E-4E15-BE43-0BCBF317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97" y="207727"/>
            <a:ext cx="142875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teractive Brain | BrainLine">
            <a:extLst>
              <a:ext uri="{FF2B5EF4-FFF2-40B4-BE49-F238E27FC236}">
                <a16:creationId xmlns:a16="http://schemas.microsoft.com/office/drawing/2014/main" id="{E524A809-514E-4A8D-8A24-1AF4AC127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355" y="2210407"/>
            <a:ext cx="4409306" cy="357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487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B02F70A-0B01-4AE7-A615-E54055EBC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625" y="2043906"/>
            <a:ext cx="8286750" cy="3914775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7540D16-38DA-44BF-9C87-56DCFBB2F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781037"/>
            <a:ext cx="2743200" cy="129592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07F3C38-BB4E-4BA6-B07A-20AB94424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781037"/>
            <a:ext cx="2743200" cy="1295926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072AB9C0-BFED-46D9-A5B4-682FE9375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781037"/>
            <a:ext cx="2743200" cy="1295926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9F8633CD-F092-4A58-B47F-3899672E3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781037"/>
            <a:ext cx="2743200" cy="1295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21ACF3-4E2B-41E4-82E0-A286221F0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457" y="1472014"/>
            <a:ext cx="8279086" cy="3913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D25293-E31E-47BD-8E9B-8EB9FE52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857" y="1624414"/>
            <a:ext cx="8279086" cy="3913971"/>
          </a:xfrm>
          <a:prstGeom prst="rect">
            <a:avLst/>
          </a:prstGeom>
        </p:spPr>
      </p:pic>
      <p:pic>
        <p:nvPicPr>
          <p:cNvPr id="10" name="Picture 2" descr="\centerline{&#10;\includegraphics[width=60mm]{Figs-ch1-intro/cajal1.new.eps}}">
            <a:extLst>
              <a:ext uri="{FF2B5EF4-FFF2-40B4-BE49-F238E27FC236}">
                <a16:creationId xmlns:a16="http://schemas.microsoft.com/office/drawing/2014/main" id="{70427A77-A958-4F08-9F7A-3BD8E54E9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57" y="3261148"/>
            <a:ext cx="2565400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A74E9E-866F-4C11-BFC9-30CEB806B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252" y="5125645"/>
            <a:ext cx="6844185" cy="3913971"/>
          </a:xfrm>
          <a:prstGeom prst="rect">
            <a:avLst/>
          </a:prstGeom>
        </p:spPr>
      </p:pic>
      <p:pic>
        <p:nvPicPr>
          <p:cNvPr id="1026" name="Picture 2" descr="Artificial neural network architecture (ANN i-h 1-h 2-h n-o). ">
            <a:extLst>
              <a:ext uri="{FF2B5EF4-FFF2-40B4-BE49-F238E27FC236}">
                <a16:creationId xmlns:a16="http://schemas.microsoft.com/office/drawing/2014/main" id="{D4FCF94D-D8B4-4C46-9328-001085AE8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8" y="1857773"/>
            <a:ext cx="6693037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915815-0976-4A19-BE96-72F1E5AEEF15}"/>
              </a:ext>
            </a:extLst>
          </p:cNvPr>
          <p:cNvSpPr txBox="1"/>
          <p:nvPr/>
        </p:nvSpPr>
        <p:spPr>
          <a:xfrm>
            <a:off x="3488428" y="533561"/>
            <a:ext cx="5882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16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Neural Network Model</a:t>
            </a:r>
            <a:endParaRPr lang="en-GB" sz="4400" dirty="0"/>
          </a:p>
        </p:txBody>
      </p:sp>
      <p:pic>
        <p:nvPicPr>
          <p:cNvPr id="9218" name="Picture 2" descr="Image preview">
            <a:extLst>
              <a:ext uri="{FF2B5EF4-FFF2-40B4-BE49-F238E27FC236}">
                <a16:creationId xmlns:a16="http://schemas.microsoft.com/office/drawing/2014/main" id="{00B16BC2-F849-420C-8348-287E57EC5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" y="272957"/>
            <a:ext cx="142875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936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7DC2CF-B48D-4705-9F63-AB43F165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457" y="1472014"/>
            <a:ext cx="8279086" cy="3913971"/>
          </a:xfrm>
          <a:prstGeom prst="rect">
            <a:avLst/>
          </a:prstGeom>
        </p:spPr>
      </p:pic>
      <p:pic>
        <p:nvPicPr>
          <p:cNvPr id="6" name="Picture 2" descr="http://sitn.hms.harvard.edu/wp-content/uploads/2012/07/brainmodel1.png">
            <a:extLst>
              <a:ext uri="{FF2B5EF4-FFF2-40B4-BE49-F238E27FC236}">
                <a16:creationId xmlns:a16="http://schemas.microsoft.com/office/drawing/2014/main" id="{F5CAD469-79C2-4F6B-9EA6-9097DB987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976" y="2118212"/>
            <a:ext cx="5999162" cy="368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75561E7-D87C-438B-8362-6BEEAB53D7AE}"/>
              </a:ext>
            </a:extLst>
          </p:cNvPr>
          <p:cNvSpPr txBox="1">
            <a:spLocks/>
          </p:cNvSpPr>
          <p:nvPr/>
        </p:nvSpPr>
        <p:spPr bwMode="auto">
          <a:xfrm>
            <a:off x="3245328" y="2303251"/>
            <a:ext cx="8280400" cy="391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49B85-17E8-4177-80F2-8E9257D0AAB1}"/>
              </a:ext>
            </a:extLst>
          </p:cNvPr>
          <p:cNvSpPr txBox="1"/>
          <p:nvPr/>
        </p:nvSpPr>
        <p:spPr>
          <a:xfrm>
            <a:off x="2423976" y="906831"/>
            <a:ext cx="8279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16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Model Abstraction Level</a:t>
            </a:r>
            <a:endParaRPr lang="en-GB" dirty="0"/>
          </a:p>
        </p:txBody>
      </p:sp>
      <p:pic>
        <p:nvPicPr>
          <p:cNvPr id="8194" name="Picture 2" descr="Image preview">
            <a:extLst>
              <a:ext uri="{FF2B5EF4-FFF2-40B4-BE49-F238E27FC236}">
                <a16:creationId xmlns:a16="http://schemas.microsoft.com/office/drawing/2014/main" id="{FA1C0754-357F-4604-9470-041FAF92F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7" y="287070"/>
            <a:ext cx="142875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953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64BBA6-5A8E-4C0C-A765-D9ED22EA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854" y="2096087"/>
            <a:ext cx="9263134" cy="44356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B68AE8-9F42-457D-85F3-D8FD7B53FA43}"/>
              </a:ext>
            </a:extLst>
          </p:cNvPr>
          <p:cNvSpPr txBox="1"/>
          <p:nvPr/>
        </p:nvSpPr>
        <p:spPr>
          <a:xfrm>
            <a:off x="1185150" y="1229200"/>
            <a:ext cx="10185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16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Synaptic Junction between two Neurons</a:t>
            </a:r>
            <a:endParaRPr lang="en-GB" dirty="0"/>
          </a:p>
        </p:txBody>
      </p:sp>
      <p:pic>
        <p:nvPicPr>
          <p:cNvPr id="10242" name="Picture 2" descr="Image preview">
            <a:extLst>
              <a:ext uri="{FF2B5EF4-FFF2-40B4-BE49-F238E27FC236}">
                <a16:creationId xmlns:a16="http://schemas.microsoft.com/office/drawing/2014/main" id="{5791B691-A42F-48A0-9777-4A8BDECD8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55" y="246112"/>
            <a:ext cx="142875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92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1" y="459500"/>
            <a:ext cx="9388258" cy="772528"/>
          </a:xfrm>
        </p:spPr>
        <p:txBody>
          <a:bodyPr>
            <a:normAutofit fontScale="90000"/>
          </a:bodyPr>
          <a:lstStyle/>
          <a:p>
            <a:r>
              <a:rPr lang="en-US" sz="4400" b="0" dirty="0">
                <a:solidFill>
                  <a:srgbClr val="116DA6"/>
                </a:solidFill>
                <a:ea typeface="+mj-ea"/>
              </a:rPr>
              <a:t>Ionic Transport Across Cell Membranes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967E75-8125-451B-B752-54BB751A20B9}"/>
              </a:ext>
            </a:extLst>
          </p:cNvPr>
          <p:cNvSpPr txBox="1"/>
          <p:nvPr/>
        </p:nvSpPr>
        <p:spPr>
          <a:xfrm>
            <a:off x="776533" y="5447239"/>
            <a:ext cx="64861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i="0" u="sng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Reference:</a:t>
            </a:r>
            <a:r>
              <a:rPr lang="en-GB" sz="1100" i="0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Verkhratsky A, </a:t>
            </a:r>
            <a:r>
              <a:rPr lang="en-GB" sz="1100" b="1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Nedergaard</a:t>
            </a:r>
            <a:r>
              <a:rPr lang="en-GB" sz="11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M. </a:t>
            </a:r>
            <a:r>
              <a:rPr lang="en-GB" sz="11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Physiology of Astroglia. </a:t>
            </a:r>
            <a:r>
              <a:rPr lang="en-GB" sz="1100" b="0" i="1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Physiol</a:t>
            </a:r>
            <a:r>
              <a:rPr lang="en-GB" sz="1100" b="0" i="1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Rev </a:t>
            </a:r>
            <a:r>
              <a:rPr lang="en-GB" sz="11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98: 239–389, 2018. doi:10.1152/physrev.00042.2016.</a:t>
            </a:r>
            <a:endParaRPr lang="en-IE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picture containing table, clock&#10;&#10;Description automatically generated">
            <a:extLst>
              <a:ext uri="{FF2B5EF4-FFF2-40B4-BE49-F238E27FC236}">
                <a16:creationId xmlns:a16="http://schemas.microsoft.com/office/drawing/2014/main" id="{7C882831-E981-4DB5-A580-BA61609285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39"/>
          <a:stretch/>
        </p:blipFill>
        <p:spPr>
          <a:xfrm>
            <a:off x="7077104" y="1844825"/>
            <a:ext cx="2836457" cy="3405613"/>
          </a:xfrm>
          <a:prstGeom prst="rect">
            <a:avLst/>
          </a:prstGeom>
        </p:spPr>
      </p:pic>
      <p:pic>
        <p:nvPicPr>
          <p:cNvPr id="19" name="Picture 18" descr="A picture containing table, clock&#10;&#10;Description automatically generated">
            <a:extLst>
              <a:ext uri="{FF2B5EF4-FFF2-40B4-BE49-F238E27FC236}">
                <a16:creationId xmlns:a16="http://schemas.microsoft.com/office/drawing/2014/main" id="{958545E8-B90F-47A2-A3B8-FC7EEBDBB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105"/>
          <a:stretch/>
        </p:blipFill>
        <p:spPr>
          <a:xfrm>
            <a:off x="3318079" y="1844825"/>
            <a:ext cx="1596140" cy="340561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53799E7-C2C9-4AF4-A568-60EA81232F8F}"/>
              </a:ext>
            </a:extLst>
          </p:cNvPr>
          <p:cNvGrpSpPr>
            <a:grpSpLocks noChangeAspect="1"/>
          </p:cNvGrpSpPr>
          <p:nvPr/>
        </p:nvGrpSpPr>
        <p:grpSpPr>
          <a:xfrm>
            <a:off x="2044295" y="2116895"/>
            <a:ext cx="1340794" cy="3132879"/>
            <a:chOff x="2783305" y="1732544"/>
            <a:chExt cx="1068405" cy="2835940"/>
          </a:xfrm>
        </p:grpSpPr>
        <p:pic>
          <p:nvPicPr>
            <p:cNvPr id="14" name="Picture 13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68C60B0-9427-4464-9B3F-024B0A524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400" r="68769" b="2577"/>
            <a:stretch/>
          </p:blipFill>
          <p:spPr>
            <a:xfrm>
              <a:off x="2783305" y="1732544"/>
              <a:ext cx="1068405" cy="270489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62BC89-B7BA-44EC-81AB-632E45D3EF2D}"/>
                </a:ext>
              </a:extLst>
            </p:cNvPr>
            <p:cNvSpPr/>
            <p:nvPr/>
          </p:nvSpPr>
          <p:spPr>
            <a:xfrm>
              <a:off x="2783305" y="4430130"/>
              <a:ext cx="1068405" cy="138354"/>
            </a:xfrm>
            <a:prstGeom prst="rect">
              <a:avLst/>
            </a:prstGeom>
            <a:solidFill>
              <a:srgbClr val="F4E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8CF6AD0-FE34-48DF-B2BF-C531989275A0}"/>
              </a:ext>
            </a:extLst>
          </p:cNvPr>
          <p:cNvGrpSpPr/>
          <p:nvPr/>
        </p:nvGrpSpPr>
        <p:grpSpPr>
          <a:xfrm>
            <a:off x="811538" y="2145889"/>
            <a:ext cx="1246433" cy="3104549"/>
            <a:chOff x="811538" y="2106607"/>
            <a:chExt cx="1246433" cy="319184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8393057-181E-4457-86F9-A0F3628EF4CA}"/>
                </a:ext>
              </a:extLst>
            </p:cNvPr>
            <p:cNvGrpSpPr/>
            <p:nvPr/>
          </p:nvGrpSpPr>
          <p:grpSpPr>
            <a:xfrm>
              <a:off x="811538" y="2106607"/>
              <a:ext cx="1246433" cy="3191849"/>
              <a:chOff x="811538" y="2106607"/>
              <a:chExt cx="1246433" cy="319184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16C63CB-E479-4F30-8EB3-5B6C67E4863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1538" y="2741052"/>
                <a:ext cx="1246433" cy="2557404"/>
                <a:chOff x="1556109" y="2415940"/>
                <a:chExt cx="1019317" cy="2091413"/>
              </a:xfrm>
            </p:grpSpPr>
            <p:pic>
              <p:nvPicPr>
                <p:cNvPr id="23" name="Picture 22" descr="A picture containing drawing, table&#10;&#10;Description automatically generated">
                  <a:extLst>
                    <a:ext uri="{FF2B5EF4-FFF2-40B4-BE49-F238E27FC236}">
                      <a16:creationId xmlns:a16="http://schemas.microsoft.com/office/drawing/2014/main" id="{C0205C7A-7B8F-48F2-8806-A334F81E9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35739"/>
                <a:stretch/>
              </p:blipFill>
              <p:spPr>
                <a:xfrm>
                  <a:off x="1556109" y="2415940"/>
                  <a:ext cx="1019317" cy="1567143"/>
                </a:xfrm>
                <a:prstGeom prst="rect">
                  <a:avLst/>
                </a:prstGeom>
              </p:spPr>
            </p:pic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50CBC6B-AFFC-4F09-8371-92E962F38F79}"/>
                    </a:ext>
                  </a:extLst>
                </p:cNvPr>
                <p:cNvSpPr/>
                <p:nvPr/>
              </p:nvSpPr>
              <p:spPr>
                <a:xfrm>
                  <a:off x="1556109" y="3983083"/>
                  <a:ext cx="1019317" cy="524270"/>
                </a:xfrm>
                <a:prstGeom prst="rect">
                  <a:avLst/>
                </a:prstGeom>
                <a:solidFill>
                  <a:srgbClr val="F4E7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0D4E15-A845-4B10-A03A-968410DE7DDF}"/>
                  </a:ext>
                </a:extLst>
              </p:cNvPr>
              <p:cNvSpPr txBox="1"/>
              <p:nvPr/>
            </p:nvSpPr>
            <p:spPr>
              <a:xfrm>
                <a:off x="1010652" y="2106607"/>
                <a:ext cx="10336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E" sz="2400" dirty="0">
                    <a:solidFill>
                      <a:srgbClr val="5840FF"/>
                    </a:solidFill>
                  </a:rPr>
                  <a:t>VGCC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031BE2-B86A-464C-A780-D03515947E61}"/>
                  </a:ext>
                </a:extLst>
              </p:cNvPr>
              <p:cNvSpPr txBox="1"/>
              <p:nvPr/>
            </p:nvSpPr>
            <p:spPr>
              <a:xfrm>
                <a:off x="1155025" y="4657373"/>
                <a:ext cx="7349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000" dirty="0"/>
                  <a:t>Ca</a:t>
                </a:r>
                <a:r>
                  <a:rPr lang="en-IE" sz="2000" baseline="30000" dirty="0"/>
                  <a:t>2+</a:t>
                </a:r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F83508E-C56C-4167-8C15-867EE572D71F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1434754" y="2936521"/>
              <a:ext cx="1" cy="172085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24ABBA7-AFFC-44E0-A08E-7EEE1BFAA821}"/>
              </a:ext>
            </a:extLst>
          </p:cNvPr>
          <p:cNvGrpSpPr/>
          <p:nvPr/>
        </p:nvGrpSpPr>
        <p:grpSpPr>
          <a:xfrm>
            <a:off x="9913561" y="1844825"/>
            <a:ext cx="1466901" cy="3404949"/>
            <a:chOff x="9913561" y="1844825"/>
            <a:chExt cx="1466901" cy="3404949"/>
          </a:xfrm>
        </p:grpSpPr>
        <p:pic>
          <p:nvPicPr>
            <p:cNvPr id="21" name="Picture 20" descr="A picture containing table, clock&#10;&#10;Description automatically generated">
              <a:extLst>
                <a:ext uri="{FF2B5EF4-FFF2-40B4-BE49-F238E27FC236}">
                  <a16:creationId xmlns:a16="http://schemas.microsoft.com/office/drawing/2014/main" id="{8958E78D-8A1A-44C8-B030-957EEEEC6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710" r="32737"/>
            <a:stretch/>
          </p:blipFill>
          <p:spPr>
            <a:xfrm>
              <a:off x="9913561" y="1844825"/>
              <a:ext cx="1399242" cy="3404949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2BDF534-A085-414A-9D73-DCD22EFD22D8}"/>
                </a:ext>
              </a:extLst>
            </p:cNvPr>
            <p:cNvSpPr/>
            <p:nvPr/>
          </p:nvSpPr>
          <p:spPr>
            <a:xfrm>
              <a:off x="11174931" y="2936521"/>
              <a:ext cx="205531" cy="422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E97C71E-E322-4081-B003-CCC629D00345}"/>
              </a:ext>
            </a:extLst>
          </p:cNvPr>
          <p:cNvGrpSpPr/>
          <p:nvPr/>
        </p:nvGrpSpPr>
        <p:grpSpPr>
          <a:xfrm>
            <a:off x="4914219" y="1844825"/>
            <a:ext cx="2162886" cy="3405614"/>
            <a:chOff x="4914219" y="1844825"/>
            <a:chExt cx="2162886" cy="3405614"/>
          </a:xfrm>
        </p:grpSpPr>
        <p:pic>
          <p:nvPicPr>
            <p:cNvPr id="8" name="Picture 7" descr="A picture containing table, clock&#10;&#10;Description automatically generated">
              <a:extLst>
                <a:ext uri="{FF2B5EF4-FFF2-40B4-BE49-F238E27FC236}">
                  <a16:creationId xmlns:a16="http://schemas.microsoft.com/office/drawing/2014/main" id="{05625359-6252-4EB5-9E00-E29537ED8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316" r="18921"/>
            <a:stretch/>
          </p:blipFill>
          <p:spPr>
            <a:xfrm>
              <a:off x="4914219" y="1844825"/>
              <a:ext cx="2162886" cy="340561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138A7CB-AACE-48C9-8485-59D0412CCC64}"/>
                </a:ext>
              </a:extLst>
            </p:cNvPr>
            <p:cNvSpPr/>
            <p:nvPr/>
          </p:nvSpPr>
          <p:spPr>
            <a:xfrm>
              <a:off x="4914219" y="4853978"/>
              <a:ext cx="401374" cy="251024"/>
            </a:xfrm>
            <a:prstGeom prst="rect">
              <a:avLst/>
            </a:prstGeom>
            <a:solidFill>
              <a:srgbClr val="F4E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pic>
        <p:nvPicPr>
          <p:cNvPr id="11266" name="Picture 2" descr="Image preview">
            <a:extLst>
              <a:ext uri="{FF2B5EF4-FFF2-40B4-BE49-F238E27FC236}">
                <a16:creationId xmlns:a16="http://schemas.microsoft.com/office/drawing/2014/main" id="{407F4154-9D27-44AB-B6B3-C6959F71B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41" y="307601"/>
            <a:ext cx="142875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734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7543"/>
    </mc:Choice>
    <mc:Fallback xmlns="">
      <p:transition advTm="10754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231242-AD32-4A4D-BDFD-60E704D5A307}"/>
              </a:ext>
            </a:extLst>
          </p:cNvPr>
          <p:cNvSpPr txBox="1"/>
          <p:nvPr/>
        </p:nvSpPr>
        <p:spPr>
          <a:xfrm>
            <a:off x="1329004" y="709938"/>
            <a:ext cx="9660835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Content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History of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AI research focus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AI vs brain-like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AI in self-driving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Neural – Glia interactions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840231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7BD7C-189C-4AD8-A8BE-6714776FB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122" y="85398"/>
            <a:ext cx="7510975" cy="1325563"/>
          </a:xfrm>
        </p:spPr>
        <p:txBody>
          <a:bodyPr/>
          <a:lstStyle/>
          <a:p>
            <a:r>
              <a:rPr lang="en-US" dirty="0">
                <a:solidFill>
                  <a:srgbClr val="116DA6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 </a:t>
            </a:r>
            <a:r>
              <a:rPr lang="en-US" dirty="0">
                <a:solidFill>
                  <a:srgbClr val="116D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Player-Astrocyte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197DE-B24F-41DB-AB59-112FB39C5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288" y="1370480"/>
            <a:ext cx="7189483" cy="411704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endParaRPr lang="en-US" sz="2000" dirty="0"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lvl="0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Astrocytes - type of glial cell that enwraps neuronal synapses</a:t>
            </a:r>
          </a:p>
          <a:p>
            <a:pPr lvl="0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Astrocytes semi-isolate synapses </a:t>
            </a:r>
          </a:p>
          <a:p>
            <a:pPr lvl="0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Homeostatic control of different ionic species like Ca</a:t>
            </a:r>
            <a:r>
              <a:rPr lang="en-US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Na</a:t>
            </a:r>
            <a:r>
              <a:rPr lang="en-US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K</a:t>
            </a:r>
            <a:r>
              <a:rPr lang="en-US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  <a:p>
            <a:pPr lvl="0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 processes (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∽50nm) play a crucial</a:t>
            </a:r>
          </a:p>
          <a:p>
            <a:pPr marL="0" lvl="0" indent="0">
              <a:buNone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role in ionic flow – effectively semi-isolate</a:t>
            </a:r>
          </a:p>
          <a:p>
            <a:pPr marL="0" lvl="0" indent="0">
              <a:buNone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cradle from soma</a:t>
            </a:r>
          </a:p>
          <a:p>
            <a:pPr lvl="0"/>
            <a:endParaRPr lang="en-US" sz="2900" dirty="0">
              <a:solidFill>
                <a:srgbClr val="4472C4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6" name="Picture 5" descr="A picture containing fruit&#10;&#10;Description automatically generated">
            <a:extLst>
              <a:ext uri="{FF2B5EF4-FFF2-40B4-BE49-F238E27FC236}">
                <a16:creationId xmlns:a16="http://schemas.microsoft.com/office/drawing/2014/main" id="{EADE0A9B-B566-40F5-8457-7E14E1814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385" y="1474149"/>
            <a:ext cx="4629260" cy="39728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829593-2AA1-4571-96FF-86E75DF6416A}"/>
              </a:ext>
            </a:extLst>
          </p:cNvPr>
          <p:cNvSpPr txBox="1"/>
          <p:nvPr/>
        </p:nvSpPr>
        <p:spPr>
          <a:xfrm>
            <a:off x="8827001" y="5447039"/>
            <a:ext cx="1931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>
                <a:latin typeface="Poppins" panose="020B0604020202020204" charset="0"/>
                <a:cs typeface="Poppins" panose="020B0604020202020204" charset="0"/>
              </a:rPr>
              <a:t>Image taken from </a:t>
            </a:r>
            <a:r>
              <a:rPr lang="en-IE" sz="1200">
                <a:solidFill>
                  <a:schemeClr val="accent1"/>
                </a:solidFill>
                <a:latin typeface="Poppins" panose="020B0604020202020204" charset="0"/>
                <a:cs typeface="Poppins" panose="020B0604020202020204" charset="0"/>
              </a:rPr>
              <a:t>[4]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F3787-3265-4579-BA6A-9176A4FC1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74" y="267212"/>
            <a:ext cx="1428750" cy="1076325"/>
          </a:xfrm>
          <a:prstGeom prst="rect">
            <a:avLst/>
          </a:prstGeom>
        </p:spPr>
      </p:pic>
      <p:pic>
        <p:nvPicPr>
          <p:cNvPr id="4098" name="Picture 2" descr="A multilayer network model of neuron-astrocyte populations in vitro reveals  mGluR5 inhibition is protective following traumatic injury | bioRxiv">
            <a:extLst>
              <a:ext uri="{FF2B5EF4-FFF2-40B4-BE49-F238E27FC236}">
                <a16:creationId xmlns:a16="http://schemas.microsoft.com/office/drawing/2014/main" id="{8FE08A0C-083F-4CEC-9DC8-1500F9653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644" y="4962032"/>
            <a:ext cx="3904549" cy="171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683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98"/>
    </mc:Choice>
    <mc:Fallback xmlns="">
      <p:transition spd="slow" advTm="76798"/>
    </mc:Fallback>
  </mc:AlternateContent>
  <p:extLst>
    <p:ext uri="{3A86A75C-4F4B-4683-9AE1-C65F6400EC91}">
      <p14:laserTraceLst xmlns:p14="http://schemas.microsoft.com/office/powerpoint/2010/main">
        <p14:tracePtLst>
          <p14:tracePt t="13609" x="8837613" y="4605338"/>
          <p14:tracePt t="13743" x="8950325" y="4605338"/>
          <p14:tracePt t="13745" x="8975725" y="4605338"/>
          <p14:tracePt t="13780" x="9088438" y="4605338"/>
          <p14:tracePt t="13824" x="9150350" y="4592638"/>
          <p14:tracePt t="13860" x="9224963" y="4592638"/>
          <p14:tracePt t="13905" x="9550400" y="4592638"/>
          <p14:tracePt t="13908" x="9563100" y="4592638"/>
          <p14:tracePt t="14077" x="9575800" y="4592638"/>
          <p14:tracePt t="14114" x="9663113" y="4592638"/>
          <p14:tracePt t="14116" x="9675813" y="4592638"/>
          <p14:tracePt t="14157" x="9701213" y="4592638"/>
          <p14:tracePt t="14337" x="9726613" y="4554538"/>
          <p14:tracePt t="14362" x="9726613" y="4505325"/>
          <p14:tracePt t="14396" x="9763125" y="4367213"/>
          <p14:tracePt t="14442" x="9826625" y="4167188"/>
          <p14:tracePt t="14444" x="9852025" y="4141788"/>
          <p14:tracePt t="14480" x="9863138" y="4105275"/>
          <p14:tracePt t="14484" x="9875838" y="4079875"/>
          <p14:tracePt t="14526" x="9975850" y="3916363"/>
          <p14:tracePt t="14564" x="10164763" y="3729038"/>
          <p14:tracePt t="14609" x="10477500" y="3467100"/>
          <p14:tracePt t="14611" x="10502900" y="3454400"/>
          <p14:tracePt t="14633" x="10514013" y="3441700"/>
          <p14:tracePt t="14669" x="10514013" y="3403600"/>
          <p14:tracePt t="14713" x="10514013" y="3354388"/>
          <p14:tracePt t="14749" x="10502900" y="3316288"/>
          <p14:tracePt t="14794" x="10439400" y="3254375"/>
          <p14:tracePt t="14796" x="10426700" y="3241675"/>
          <p14:tracePt t="14834" x="10339388" y="3141663"/>
          <p14:tracePt t="14836" x="10326688" y="3128963"/>
          <p14:tracePt t="14878" x="10177463" y="3116263"/>
          <p14:tracePt t="14915" x="10052050" y="3116263"/>
          <p14:tracePt t="14961" x="9901238" y="3190875"/>
          <p14:tracePt t="14998" x="9813925" y="3267075"/>
          <p14:tracePt t="15030" x="9775825" y="3403600"/>
          <p14:tracePt t="15068" x="9775825" y="3590925"/>
          <p14:tracePt t="15111" x="9775825" y="3703638"/>
          <p14:tracePt t="15147" x="9901238" y="3754438"/>
          <p14:tracePt t="15149" x="9926638" y="3754438"/>
          <p14:tracePt t="15191" x="10026650" y="3754438"/>
          <p14:tracePt t="15230" x="10075863" y="3754438"/>
          <p14:tracePt t="15274" x="10201275" y="3641725"/>
          <p14:tracePt t="15276" x="10226675" y="3590925"/>
          <p14:tracePt t="15314" x="10239375" y="3529013"/>
          <p14:tracePt t="15342" x="10239375" y="3467100"/>
          <p14:tracePt t="15379" x="10239375" y="3341688"/>
          <p14:tracePt t="15381" x="10226675" y="3328988"/>
          <p14:tracePt t="15426" x="10139363" y="3190875"/>
          <p14:tracePt t="15429" x="10088563" y="3154363"/>
          <p14:tracePt t="15465" x="9988550" y="3028950"/>
          <p14:tracePt t="15510" x="9875838" y="3003550"/>
          <p14:tracePt t="15548" x="9726613" y="3028950"/>
          <p14:tracePt t="15591" x="9588500" y="3116263"/>
          <p14:tracePt t="15615" x="9563100" y="3141663"/>
          <p14:tracePt t="15650" x="9537700" y="3216275"/>
          <p14:tracePt t="15695" x="9550400" y="3316288"/>
          <p14:tracePt t="15734" x="9763125" y="3454400"/>
          <p14:tracePt t="15778" x="9975850" y="3503613"/>
          <p14:tracePt t="15781" x="10026650" y="3529013"/>
          <p14:tracePt t="15818" x="10164763" y="3529013"/>
          <p14:tracePt t="15820" x="10188575" y="3529013"/>
          <p14:tracePt t="15898" x="10226675" y="3529013"/>
          <p14:tracePt t="15935" x="10277475" y="3416300"/>
          <p14:tracePt t="15978" x="10288588" y="3278188"/>
          <p14:tracePt t="15981" x="10288588" y="3254375"/>
          <p14:tracePt t="16006" x="10288588" y="3178175"/>
          <p14:tracePt t="16042" x="10252075" y="3128963"/>
          <p14:tracePt t="16044" x="10239375" y="3128963"/>
          <p14:tracePt t="16085" x="10013950" y="3090863"/>
          <p14:tracePt t="16123" x="9913938" y="3090863"/>
          <p14:tracePt t="16167" x="9888538" y="3090863"/>
          <p14:tracePt t="16204" x="9826625" y="3090863"/>
          <p14:tracePt t="16247" x="9750425" y="3154363"/>
          <p14:tracePt t="16286" x="9726613" y="3316288"/>
          <p14:tracePt t="16329" x="9726613" y="3429000"/>
          <p14:tracePt t="16352" x="9739313" y="3490913"/>
          <p14:tracePt t="16387" x="9826625" y="3529013"/>
          <p14:tracePt t="16390" x="9863138" y="3541713"/>
          <p14:tracePt t="16432" x="10001250" y="3567113"/>
          <p14:tracePt t="16472" x="10064750" y="3567113"/>
          <p14:tracePt t="16517" x="10152063" y="3490913"/>
          <p14:tracePt t="16555" x="10164763" y="3378200"/>
          <p14:tracePt t="16557" x="10164763" y="3367088"/>
          <p14:tracePt t="16601" x="10164763" y="3290888"/>
          <p14:tracePt t="16624" x="10164763" y="3241675"/>
          <p14:tracePt t="16661" x="10113963" y="3141663"/>
          <p14:tracePt t="16706" x="10039350" y="3078163"/>
          <p14:tracePt t="16743" x="9975850" y="3078163"/>
          <p14:tracePt t="16786" x="9913938" y="3103563"/>
          <p14:tracePt t="16824" x="9813925" y="3178175"/>
          <p14:tracePt t="16830" x="9813925" y="3190875"/>
          <p14:tracePt t="16867" x="9763125" y="3303588"/>
          <p14:tracePt t="16870" x="9763125" y="3328988"/>
          <p14:tracePt t="16911" x="9763125" y="3416300"/>
          <p14:tracePt t="16949" x="9901238" y="3490913"/>
          <p14:tracePt t="16990" x="10101263" y="3516313"/>
          <p14:tracePt t="17018" x="10113963" y="3516313"/>
          <p14:tracePt t="17095" x="10164763" y="3490913"/>
          <p14:tracePt t="17132" x="10188575" y="3367088"/>
          <p14:tracePt t="17176" x="10188575" y="3290888"/>
          <p14:tracePt t="17212" x="10177463" y="3241675"/>
          <p14:tracePt t="17257" x="10139363" y="3203575"/>
          <p14:tracePt t="17294" x="10001250" y="3203575"/>
          <p14:tracePt t="17338" x="9913938" y="3216275"/>
          <p14:tracePt t="17362" x="9875838" y="3228975"/>
          <p14:tracePt t="17397" x="9839325" y="3254375"/>
          <p14:tracePt t="17442" x="9826625" y="3267075"/>
          <p14:tracePt t="17479" x="0" y="0"/>
        </p14:tracePtLst>
        <p14:tracePtLst>
          <p14:tracePt t="21998" x="10126663" y="1739900"/>
          <p14:tracePt t="22038" x="9988550" y="1801813"/>
          <p14:tracePt t="22081" x="9613900" y="1939925"/>
          <p14:tracePt t="22120" x="9288463" y="2001838"/>
          <p14:tracePt t="22166" x="9212263" y="2027238"/>
          <p14:tracePt t="22192" x="9088438" y="2089150"/>
          <p14:tracePt t="22229" x="8963025" y="2139950"/>
          <p14:tracePt t="22272" x="8950325" y="2139950"/>
          <p14:tracePt t="22309" x="8937625" y="2139950"/>
          <p14:tracePt t="22423" x="8937625" y="2152650"/>
          <p14:tracePt t="22458" x="8924925" y="2190750"/>
          <p14:tracePt t="22461" x="8924925" y="2239963"/>
          <p14:tracePt t="22487" x="8912225" y="2378075"/>
          <p14:tracePt t="22523" x="8886825" y="2578100"/>
          <p14:tracePt t="22525" x="8874125" y="2627313"/>
          <p14:tracePt t="22567" x="8774113" y="2803525"/>
          <p14:tracePt t="22603" x="8686800" y="2941638"/>
          <p14:tracePt t="22606" x="8650288" y="2990850"/>
          <p14:tracePt t="22647" x="8537575" y="3178175"/>
          <p14:tracePt t="22686" x="8435975" y="3254375"/>
          <p14:tracePt t="22729" x="8361363" y="3290888"/>
          <p14:tracePt t="22768" x="8248650" y="3367088"/>
          <p14:tracePt t="22795" x="8212138" y="3416300"/>
          <p14:tracePt t="22832" x="8186738" y="3454400"/>
          <p14:tracePt t="22876" x="8186738" y="3490913"/>
          <p14:tracePt t="22911" x="8335963" y="3490913"/>
          <p14:tracePt t="22919" x="8374063" y="3490913"/>
          <p14:tracePt t="22959" x="8763000" y="3490913"/>
          <p14:tracePt t="23001" x="8812213" y="3490913"/>
          <p14:tracePt t="23038" x="8874125" y="3378200"/>
          <p14:tracePt t="23051" x="8886825" y="3328988"/>
          <p14:tracePt t="23074" x="8886825" y="3128963"/>
          <p14:tracePt t="23109" x="8886825" y="2828925"/>
          <p14:tracePt t="23153" x="8824913" y="2665413"/>
          <p14:tracePt t="23191" x="8763000" y="2627313"/>
          <p14:tracePt t="23234" x="8499475" y="2627313"/>
          <p14:tracePt t="23273" x="8174038" y="2690813"/>
          <p14:tracePt t="23317" x="8110538" y="2740025"/>
          <p14:tracePt t="23355" x="8086725" y="2803525"/>
          <p14:tracePt t="23401" x="8074025" y="2878138"/>
          <p14:tracePt t="23426" x="8074025" y="2928938"/>
          <p14:tracePt t="23463" x="8086725" y="3016250"/>
          <p14:tracePt t="23508" x="8110538" y="3028950"/>
          <p14:tracePt t="23510" x="8135938" y="3028950"/>
          <p14:tracePt t="23546" x="8161338" y="3028950"/>
          <p14:tracePt t="23549" x="8174038" y="3028950"/>
          <p14:tracePt t="23593" x="8212138" y="3028950"/>
          <p14:tracePt t="23629" x="8223250" y="3028950"/>
          <p14:tracePt t="23762" x="8261350" y="3028950"/>
          <p14:tracePt t="23878" x="8324850" y="3028950"/>
          <p14:tracePt t="23916" x="8435975" y="3028950"/>
          <p14:tracePt t="23918" x="8461375" y="3028950"/>
          <p14:tracePt t="23958" x="8512175" y="3003550"/>
          <p14:tracePt t="23996" x="8548688" y="3003550"/>
          <p14:tracePt t="23998" x="8561388" y="3003550"/>
          <p14:tracePt t="24006" x="8574088" y="3003550"/>
          <p14:tracePt t="24028" x="8599488" y="3003550"/>
          <p14:tracePt t="24065" x="8637588" y="3003550"/>
          <p14:tracePt t="24070" x="8650288" y="2990850"/>
          <p14:tracePt t="24149" x="8674100" y="2990850"/>
          <p14:tracePt t="24230" x="8724900" y="2965450"/>
          <p14:tracePt t="24266" x="8763000" y="2941638"/>
          <p14:tracePt t="24271" x="8774113" y="2928938"/>
          <p14:tracePt t="24309" x="8812213" y="2916238"/>
          <p14:tracePt t="24407" x="8824913" y="2903538"/>
          <p14:tracePt t="24521" x="8863013" y="2890838"/>
          <p14:tracePt t="24599" x="8886825" y="2865438"/>
          <p14:tracePt t="24623" x="8899525" y="2865438"/>
          <p14:tracePt t="24657" x="8924925" y="2865438"/>
          <p14:tracePt t="24699" x="8963025" y="2852738"/>
          <p14:tracePt t="24735" x="8975725" y="2840038"/>
          <p14:tracePt t="24776" x="8986838" y="2840038"/>
          <p14:tracePt t="24855" x="9024938" y="2840038"/>
          <p14:tracePt t="24891" x="9037638" y="2840038"/>
          <p14:tracePt t="24933" x="9050338" y="2840038"/>
          <p14:tracePt t="24970" x="9088438" y="2840038"/>
          <p14:tracePt t="25001" x="9112250" y="2840038"/>
          <p14:tracePt t="25037" x="9150350" y="2840038"/>
          <p14:tracePt t="25079" x="9163050" y="2828925"/>
          <p14:tracePt t="25193" x="9188450" y="2828925"/>
          <p14:tracePt t="25269" x="9224963" y="2816225"/>
          <p14:tracePt t="25305" x="9237663" y="2790825"/>
          <p14:tracePt t="25332" x="9250363" y="2790825"/>
          <p14:tracePt t="25335" x="9263063" y="2778125"/>
          <p14:tracePt t="25370" x="9288463" y="2752725"/>
          <p14:tracePt t="25412" x="9301163" y="2728913"/>
          <p14:tracePt t="25493" x="9312275" y="2678113"/>
          <p14:tracePt t="25495" x="9312275" y="2665413"/>
          <p14:tracePt t="25532" x="9312275" y="2590800"/>
          <p14:tracePt t="25534" x="9312275" y="2578100"/>
          <p14:tracePt t="25576" x="9312275" y="2540000"/>
          <p14:tracePt t="25615" x="9312275" y="2516188"/>
          <p14:tracePt t="25656" x="9301163" y="2452688"/>
          <p14:tracePt t="25694" x="9263063" y="2427288"/>
          <p14:tracePt t="25727" x="9237663" y="2414588"/>
          <p14:tracePt t="25763" x="9188450" y="2414588"/>
          <p14:tracePt t="25808" x="9124950" y="2414588"/>
          <p14:tracePt t="25846" x="9024938" y="2478088"/>
          <p14:tracePt t="25888" x="8999538" y="2478088"/>
          <p14:tracePt t="25926" x="8975725" y="2503488"/>
          <p14:tracePt t="25967" x="8963025" y="2516188"/>
          <p14:tracePt t="26035" x="8950325" y="2527300"/>
          <p14:tracePt t="26070" x="8950325" y="2603500"/>
          <p14:tracePt t="26115" x="8963025" y="2740025"/>
          <p14:tracePt t="26154" x="9024938" y="2840038"/>
          <p14:tracePt t="26160" x="9037638" y="2852738"/>
          <p14:tracePt t="26199" x="9063038" y="2865438"/>
          <p14:tracePt t="26244" x="9099550" y="2878138"/>
          <p14:tracePt t="26246" x="9112250" y="2878138"/>
          <p14:tracePt t="26284" x="9137650" y="2878138"/>
          <p14:tracePt t="26286" x="9163050" y="2878138"/>
          <p14:tracePt t="26329" x="9199563" y="2865438"/>
          <p14:tracePt t="26354" x="9237663" y="2828925"/>
          <p14:tracePt t="26390" x="9237663" y="2816225"/>
          <p14:tracePt t="26433" x="9263063" y="2790825"/>
          <p14:tracePt t="26471" x="9275763" y="2752725"/>
          <p14:tracePt t="26515" x="9275763" y="2728913"/>
          <p14:tracePt t="26552" x="9275763" y="2690813"/>
          <p14:tracePt t="26599" x="9237663" y="2616200"/>
          <p14:tracePt t="26636" x="9175750" y="2603500"/>
          <p14:tracePt t="26638" x="9163050" y="2603500"/>
          <p14:tracePt t="26663" x="9150350" y="2590800"/>
          <p14:tracePt t="26700" x="9099550" y="2590800"/>
          <p14:tracePt t="26702" x="9088438" y="2565400"/>
          <p14:tracePt t="26745" x="8999538" y="2565400"/>
          <p14:tracePt t="26782" x="8937625" y="2565400"/>
          <p14:tracePt t="26831" x="8874125" y="2565400"/>
          <p14:tracePt t="26869" x="8837613" y="2590800"/>
          <p14:tracePt t="26911" x="8824913" y="2616200"/>
          <p14:tracePt t="26948" x="8799513" y="2640013"/>
          <p14:tracePt t="26992" x="8799513" y="2703513"/>
          <p14:tracePt t="27020" x="8799513" y="2728913"/>
          <p14:tracePt t="27059" x="8824913" y="2778125"/>
          <p14:tracePt t="27100" x="8886825" y="2790825"/>
          <p14:tracePt t="27103" x="8899525" y="2790825"/>
          <p14:tracePt t="27139" x="8950325" y="2790825"/>
          <p14:tracePt t="27141" x="8975725" y="2790825"/>
          <p14:tracePt t="27182" x="9012238" y="2790825"/>
          <p14:tracePt t="27219" x="9063038" y="2778125"/>
          <p14:tracePt t="27222" x="9099550" y="2765425"/>
          <p14:tracePt t="27265" x="9163050" y="2740025"/>
          <p14:tracePt t="27302" x="9175750" y="2728913"/>
          <p14:tracePt t="27328" x="9188450" y="2716213"/>
          <p14:tracePt t="27364" x="9224963" y="2678113"/>
          <p14:tracePt t="27366" x="9237663" y="2678113"/>
          <p14:tracePt t="27408" x="9263063" y="2640013"/>
          <p14:tracePt t="27445" x="9275763" y="2603500"/>
          <p14:tracePt t="27488" x="9288463" y="2540000"/>
          <p14:tracePt t="27525" x="9288463" y="2503488"/>
          <p14:tracePt t="27569" x="9288463" y="2478088"/>
          <p14:tracePt t="27609" x="9250363" y="2465388"/>
          <p14:tracePt t="27615" x="9224963" y="2452688"/>
          <p14:tracePt t="27638" x="9188450" y="2439988"/>
          <p14:tracePt t="27674" x="9150350" y="2439988"/>
          <p14:tracePt t="27679" x="9137650" y="2439988"/>
          <p14:tracePt t="27719" x="9050338" y="2439988"/>
          <p14:tracePt t="27762" x="8999538" y="2465388"/>
          <p14:tracePt t="27801" x="8899525" y="2540000"/>
          <p14:tracePt t="27844" x="8874125" y="2552700"/>
          <p14:tracePt t="27921" x="8863013" y="2603500"/>
          <p14:tracePt t="27958" x="8863013" y="2740025"/>
          <p14:tracePt t="27990" x="8863013" y="2790825"/>
          <p14:tracePt t="28026" x="8912225" y="2865438"/>
          <p14:tracePt t="28033" x="8924925" y="2865438"/>
          <p14:tracePt t="28070" x="8963025" y="2903538"/>
          <p14:tracePt t="28114" x="8999538" y="2916238"/>
          <p14:tracePt t="28152" x="9075738" y="2916238"/>
          <p14:tracePt t="28193" x="9099550" y="2916238"/>
          <p14:tracePt t="28234" x="9124950" y="2916238"/>
          <p14:tracePt t="28277" x="9175750" y="2890838"/>
          <p14:tracePt t="28314" x="9199563" y="2878138"/>
          <p14:tracePt t="28357" x="9224963" y="2840038"/>
          <p14:tracePt t="28359" x="9237663" y="2828925"/>
          <p14:tracePt t="28382" x="9250363" y="2828925"/>
          <p14:tracePt t="28418" x="9250363" y="2816225"/>
          <p14:tracePt t="28461" x="9263063" y="2803525"/>
          <p14:tracePt t="28498" x="9288463" y="2790825"/>
          <p14:tracePt t="28909" x="9288463" y="2778125"/>
          <p14:tracePt t="28944" x="9288463" y="2752725"/>
          <p14:tracePt t="29012" x="9288463" y="2728913"/>
          <p14:tracePt t="29259" x="9288463" y="2716213"/>
          <p14:tracePt t="29392" x="9288463" y="2678113"/>
          <p14:tracePt t="29509" x="9288463" y="2652713"/>
          <p14:tracePt t="29544" x="9275763" y="2616200"/>
          <p14:tracePt t="29588" x="9263063" y="2590800"/>
          <p14:tracePt t="29590" x="9250363" y="2590800"/>
          <p14:tracePt t="29627" x="9237663" y="2578100"/>
          <p14:tracePt t="29634" x="9237663" y="2552700"/>
          <p14:tracePt t="29658" x="9212263" y="2540000"/>
          <p14:tracePt t="29693" x="9163050" y="2527300"/>
          <p14:tracePt t="29738" x="9137650" y="2503488"/>
          <p14:tracePt t="29775" x="9112250" y="2490788"/>
          <p14:tracePt t="29820" x="9088438" y="2490788"/>
          <p14:tracePt t="29857" x="9063038" y="2490788"/>
          <p14:tracePt t="29901" x="9012238" y="2490788"/>
          <p14:tracePt t="29940" x="8975725" y="2490788"/>
          <p14:tracePt t="30007" x="8950325" y="2516188"/>
          <p14:tracePt t="30043" x="8937625" y="2527300"/>
          <p14:tracePt t="30085" x="8912225" y="2565400"/>
          <p14:tracePt t="30122" x="8899525" y="2590800"/>
          <p14:tracePt t="30165" x="8899525" y="2640013"/>
          <p14:tracePt t="30203" x="8899525" y="2665413"/>
          <p14:tracePt t="30245" x="8899525" y="2703513"/>
          <p14:tracePt t="30247" x="8899525" y="2716213"/>
          <p14:tracePt t="30324" x="8899525" y="2752725"/>
          <p14:tracePt t="30348" x="8899525" y="2765425"/>
          <p14:tracePt t="30384" x="8963025" y="2778125"/>
          <p14:tracePt t="30428" x="8986838" y="2790825"/>
          <p14:tracePt t="30467" x="8999538" y="2803525"/>
          <p14:tracePt t="30472" x="9012238" y="2803525"/>
          <p14:tracePt t="30510" x="9063038" y="2803525"/>
          <p14:tracePt t="30553" x="9088438" y="2803525"/>
          <p14:tracePt t="30558" x="9099550" y="2803525"/>
          <p14:tracePt t="30594" x="9137650" y="2803525"/>
          <p14:tracePt t="30658" x="9150350" y="2790825"/>
          <p14:tracePt t="30693" x="9175750" y="2790825"/>
          <p14:tracePt t="30737" x="9188450" y="2778125"/>
          <p14:tracePt t="30815" x="9212263" y="2740025"/>
          <p14:tracePt t="30895" x="9212263" y="2728913"/>
          <p14:tracePt t="31209" x="0" y="0"/>
        </p14:tracePtLst>
        <p14:tracePtLst>
          <p14:tracePt t="31213" x="9212263" y="2728913"/>
          <p14:tracePt t="31324" x="9224963" y="2728913"/>
          <p14:tracePt t="31600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Image preview">
            <a:extLst>
              <a:ext uri="{FF2B5EF4-FFF2-40B4-BE49-F238E27FC236}">
                <a16:creationId xmlns:a16="http://schemas.microsoft.com/office/drawing/2014/main" id="{1347D503-CBC2-4D3D-8129-A0FFFE649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899" y="2173459"/>
            <a:ext cx="7201486" cy="431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01F52E-FB22-44A7-AD4E-235D22560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1" y="268881"/>
            <a:ext cx="1432684" cy="10729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FF794E-C0EA-4E89-9CC3-AD9274F79876}"/>
              </a:ext>
            </a:extLst>
          </p:cNvPr>
          <p:cNvSpPr txBox="1"/>
          <p:nvPr/>
        </p:nvSpPr>
        <p:spPr>
          <a:xfrm>
            <a:off x="1811277" y="1044526"/>
            <a:ext cx="9868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116D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Astrocyte Coverage at Tripartite Synapses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7801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825258F-BFB2-4F21-9F27-9ADEA1A48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042" y="2104453"/>
            <a:ext cx="4811541" cy="3594704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B1AF0320-03C6-4EB3-B8B1-1E160C116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643" y="2410199"/>
            <a:ext cx="3965574" cy="2983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901B2-2FE5-4C15-96E0-660D078C52CF}"/>
              </a:ext>
            </a:extLst>
          </p:cNvPr>
          <p:cNvSpPr txBox="1"/>
          <p:nvPr/>
        </p:nvSpPr>
        <p:spPr>
          <a:xfrm>
            <a:off x="2236763" y="725209"/>
            <a:ext cx="6956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16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Tripartite Synapse Model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FDA2B4-1C96-49EE-847C-8006BB8B7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69" y="3020003"/>
            <a:ext cx="2098162" cy="176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preview">
            <a:extLst>
              <a:ext uri="{FF2B5EF4-FFF2-40B4-BE49-F238E27FC236}">
                <a16:creationId xmlns:a16="http://schemas.microsoft.com/office/drawing/2014/main" id="{84587324-2FCB-43FA-AB2B-9E1982CC0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83" y="210942"/>
            <a:ext cx="142875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145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A98130B-6BED-4633-83DC-CA051C2C1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798" y="1745126"/>
            <a:ext cx="6567781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C0CB9E-1BEB-4D1C-853E-2CE78F4F5610}"/>
              </a:ext>
            </a:extLst>
          </p:cNvPr>
          <p:cNvSpPr txBox="1"/>
          <p:nvPr/>
        </p:nvSpPr>
        <p:spPr>
          <a:xfrm>
            <a:off x="1935920" y="604911"/>
            <a:ext cx="9261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16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Retention Sites in Thin Processes</a:t>
            </a:r>
            <a:endParaRPr lang="en-GB" dirty="0"/>
          </a:p>
        </p:txBody>
      </p:sp>
      <p:pic>
        <p:nvPicPr>
          <p:cNvPr id="2054" name="Picture 6" descr="Image preview">
            <a:extLst>
              <a:ext uri="{FF2B5EF4-FFF2-40B4-BE49-F238E27FC236}">
                <a16:creationId xmlns:a16="http://schemas.microsoft.com/office/drawing/2014/main" id="{7D8B7CB7-F51C-4039-9B7D-1DEF2043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69" y="212317"/>
            <a:ext cx="142875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666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010E5FD-4F54-4E1C-96E9-84B7342B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83" y="2004646"/>
            <a:ext cx="7188591" cy="41499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A22522-5F34-4ACA-B454-3E0544B4B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667" y="1841826"/>
            <a:ext cx="3593702" cy="41499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9B58C2-5367-4B0E-817A-6B63A1B3CD41}"/>
              </a:ext>
            </a:extLst>
          </p:cNvPr>
          <p:cNvSpPr txBox="1"/>
          <p:nvPr/>
        </p:nvSpPr>
        <p:spPr>
          <a:xfrm>
            <a:off x="2876843" y="525831"/>
            <a:ext cx="8412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16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Potassium Buffering</a:t>
            </a:r>
            <a:endParaRPr lang="en-GB" dirty="0"/>
          </a:p>
        </p:txBody>
      </p:sp>
      <p:pic>
        <p:nvPicPr>
          <p:cNvPr id="13314" name="Picture 2" descr="Image preview">
            <a:extLst>
              <a:ext uri="{FF2B5EF4-FFF2-40B4-BE49-F238E27FC236}">
                <a16:creationId xmlns:a16="http://schemas.microsoft.com/office/drawing/2014/main" id="{98F7E4DD-DCBE-4A93-ABF8-88DA5C7F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09" y="302382"/>
            <a:ext cx="142875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4AD058-1CB1-42CE-916A-DC235361EC93}"/>
              </a:ext>
            </a:extLst>
          </p:cNvPr>
          <p:cNvSpPr txBox="1"/>
          <p:nvPr/>
        </p:nvSpPr>
        <p:spPr>
          <a:xfrm>
            <a:off x="7378505" y="6210886"/>
            <a:ext cx="16177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Microdomain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2AFB30-58E1-43B1-A522-4EEB08383CE6}"/>
              </a:ext>
            </a:extLst>
          </p:cNvPr>
          <p:cNvCxnSpPr/>
          <p:nvPr/>
        </p:nvCxnSpPr>
        <p:spPr>
          <a:xfrm flipH="1" flipV="1">
            <a:off x="7322234" y="4375052"/>
            <a:ext cx="1223889" cy="1779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848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6D8A2AF-1EE0-428D-8B9B-72EDB094F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1" y="2384474"/>
            <a:ext cx="6142306" cy="388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02DB5A-7B17-4F17-8789-0B820EAC2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214" y="2589498"/>
            <a:ext cx="3968840" cy="2987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DDD745-317C-44D7-BC81-7A8CFD17046E}"/>
              </a:ext>
            </a:extLst>
          </p:cNvPr>
          <p:cNvSpPr txBox="1"/>
          <p:nvPr/>
        </p:nvSpPr>
        <p:spPr>
          <a:xfrm>
            <a:off x="2651761" y="520505"/>
            <a:ext cx="7301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16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Potassium Buffering</a:t>
            </a:r>
            <a:endParaRPr lang="en-GB" dirty="0"/>
          </a:p>
        </p:txBody>
      </p:sp>
      <p:pic>
        <p:nvPicPr>
          <p:cNvPr id="14338" name="Picture 2" descr="Image preview">
            <a:extLst>
              <a:ext uri="{FF2B5EF4-FFF2-40B4-BE49-F238E27FC236}">
                <a16:creationId xmlns:a16="http://schemas.microsoft.com/office/drawing/2014/main" id="{CA1529AD-2970-4553-A364-EB029825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41" y="367062"/>
            <a:ext cx="142875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841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E4B283-DD82-4344-B7CF-EC45AF93A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64" y="2363372"/>
            <a:ext cx="7853363" cy="4105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9A07E9-3D07-4FA4-955A-15EC6BF74794}"/>
              </a:ext>
            </a:extLst>
          </p:cNvPr>
          <p:cNvSpPr txBox="1"/>
          <p:nvPr/>
        </p:nvSpPr>
        <p:spPr>
          <a:xfrm>
            <a:off x="1415415" y="1241139"/>
            <a:ext cx="10438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16DA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GABA Interneurons - Tripartite synapse</a:t>
            </a:r>
            <a:endParaRPr lang="en-GB" dirty="0"/>
          </a:p>
        </p:txBody>
      </p:sp>
      <p:pic>
        <p:nvPicPr>
          <p:cNvPr id="4098" name="Picture 2" descr="Image preview">
            <a:extLst>
              <a:ext uri="{FF2B5EF4-FFF2-40B4-BE49-F238E27FC236}">
                <a16:creationId xmlns:a16="http://schemas.microsoft.com/office/drawing/2014/main" id="{9D43DC4E-1C84-43B6-813B-124CF95A0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57" y="280108"/>
            <a:ext cx="142875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086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990AF3C-1DAB-434F-8B55-66A1C4749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7" y="1780077"/>
            <a:ext cx="6753225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Image preview">
            <a:extLst>
              <a:ext uri="{FF2B5EF4-FFF2-40B4-BE49-F238E27FC236}">
                <a16:creationId xmlns:a16="http://schemas.microsoft.com/office/drawing/2014/main" id="{A54E846D-87DC-4EA4-8211-FAB9C34FD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99" y="239078"/>
            <a:ext cx="142875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1B6AE4-7361-4BDC-8CAF-754F53554197}"/>
              </a:ext>
            </a:extLst>
          </p:cNvPr>
          <p:cNvSpPr txBox="1"/>
          <p:nvPr/>
        </p:nvSpPr>
        <p:spPr>
          <a:xfrm>
            <a:off x="1879649" y="777240"/>
            <a:ext cx="10037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400" dirty="0">
                <a:solidFill>
                  <a:srgbClr val="116D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GABA Interneurons - Tripartite synapse</a:t>
            </a:r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760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6A4ADFB-B2BF-4B71-AC0D-E9443B77B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22" y="1631852"/>
            <a:ext cx="7398360" cy="25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CB444DC-7D36-44E9-91A7-64940F1F3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90" y="4142056"/>
            <a:ext cx="72866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3. Asymmetric STDP learning window. Spike-timing window of STDP for the induction of synaptic potentiation and depression characterized in hippocampal cultures. Data points from Bi and Poo (1998) [18], represent the relative change in the amplitude of EPSC after repetitive correlated activity of pre-post spike pairs. The LTP (+) and LTD (-) windows are fitted by the exponential function ∆g = A ± exp(−|∆t|/τ ± ), with parameters A + = 0.86, A − = −0.25, τ + = 19 ms, and τ − = 34 ms. Adopted from Bi and Wang (2002) [21]. ">
            <a:extLst>
              <a:ext uri="{FF2B5EF4-FFF2-40B4-BE49-F238E27FC236}">
                <a16:creationId xmlns:a16="http://schemas.microsoft.com/office/drawing/2014/main" id="{FC56233F-65FB-43EC-8FE2-136FF4FE6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26" y="3263704"/>
            <a:ext cx="3221501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11C963-B4DB-4428-83C8-4711FBF80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68" y="315644"/>
            <a:ext cx="1428750" cy="1076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E64E29-A68F-42E5-9B8E-F46C3F7E9A8A}"/>
              </a:ext>
            </a:extLst>
          </p:cNvPr>
          <p:cNvSpPr txBox="1"/>
          <p:nvPr/>
        </p:nvSpPr>
        <p:spPr>
          <a:xfrm>
            <a:off x="2616589" y="1007248"/>
            <a:ext cx="75824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400" dirty="0">
                <a:solidFill>
                  <a:srgbClr val="116D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STDP - Synaptic Potentiation </a:t>
            </a:r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629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7B72169C-677E-412D-9E81-43867997F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94" y="4072597"/>
            <a:ext cx="7796212" cy="255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Image preview">
            <a:extLst>
              <a:ext uri="{FF2B5EF4-FFF2-40B4-BE49-F238E27FC236}">
                <a16:creationId xmlns:a16="http://schemas.microsoft.com/office/drawing/2014/main" id="{705CC928-3B4C-4D92-89E4-A2D9CF40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0" y="273000"/>
            <a:ext cx="142875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B64CCE-88CC-4D44-93AF-E0B784E96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918" y="1771384"/>
            <a:ext cx="7285351" cy="24020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5DBE19-7E1F-4D82-96DB-AC9486DD13D0}"/>
              </a:ext>
            </a:extLst>
          </p:cNvPr>
          <p:cNvSpPr txBox="1"/>
          <p:nvPr/>
        </p:nvSpPr>
        <p:spPr>
          <a:xfrm>
            <a:off x="3207434" y="324834"/>
            <a:ext cx="102061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16D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Potentiation When STDP Window Open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7277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9E2503-CE42-44B7-9549-CDD711DB9FDC}"/>
              </a:ext>
            </a:extLst>
          </p:cNvPr>
          <p:cNvSpPr txBox="1"/>
          <p:nvPr/>
        </p:nvSpPr>
        <p:spPr>
          <a:xfrm>
            <a:off x="658822" y="653143"/>
            <a:ext cx="1050140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b="0" i="0" dirty="0">
              <a:solidFill>
                <a:srgbClr val="3A3B41"/>
              </a:solidFill>
              <a:effectLst/>
              <a:latin typeface="Lora" panose="020B0604020202020204" pitchFamily="2" charset="0"/>
            </a:endParaRPr>
          </a:p>
          <a:p>
            <a:pPr algn="ctr"/>
            <a:r>
              <a:rPr lang="en-US" sz="4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 of AI </a:t>
            </a:r>
          </a:p>
          <a:p>
            <a:pPr algn="l"/>
            <a:endParaRPr lang="en-GB" dirty="0">
              <a:solidFill>
                <a:srgbClr val="3A3B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3A3B4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1940’s - Paper proposed the McCullough - Pitts Neuron 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3A3B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3A3B4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1950’s - Alan Turing proposed the Turing Test, a method for determining if a machine is intelligent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3A3B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3A3B4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1960’s - John McCarthy opens AI Lab at Stanford – proposed self-driving cars</a:t>
            </a:r>
          </a:p>
          <a:p>
            <a:endParaRPr lang="en-GB" sz="2800" b="0" i="0" dirty="0">
              <a:solidFill>
                <a:srgbClr val="3A3B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3A3B4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1970’s - PROLOG was created – used in expert systems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3A3B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3A3B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A3B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A3B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A3B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3A3B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A3B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3A3B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A3B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A3B41"/>
              </a:solidFill>
              <a:effectLst/>
              <a:latin typeface="Lora" panose="020B06040202020202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3F6B7-017C-479C-BB1A-DFBCFD238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76" y="285613"/>
            <a:ext cx="1426588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42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2CAB63F-04AF-4E08-ADFC-7D2684FE5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11" y="1822205"/>
            <a:ext cx="6473849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8A65030-CFA0-43B9-8DC8-E73C28881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9" y="4192393"/>
            <a:ext cx="6473849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55265C-4999-4B24-A2D0-BFBD6B91B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554" y="1899137"/>
            <a:ext cx="4269543" cy="4009293"/>
          </a:xfrm>
          <a:prstGeom prst="rect">
            <a:avLst/>
          </a:prstGeom>
        </p:spPr>
      </p:pic>
      <p:pic>
        <p:nvPicPr>
          <p:cNvPr id="17410" name="Picture 2" descr="Image preview">
            <a:extLst>
              <a:ext uri="{FF2B5EF4-FFF2-40B4-BE49-F238E27FC236}">
                <a16:creationId xmlns:a16="http://schemas.microsoft.com/office/drawing/2014/main" id="{6E281D63-39C3-4518-B1C8-2057C8EB8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37" y="288315"/>
            <a:ext cx="142875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0AE41C-0BF4-410D-B934-18DF4073FC21}"/>
              </a:ext>
            </a:extLst>
          </p:cNvPr>
          <p:cNvSpPr txBox="1"/>
          <p:nvPr/>
        </p:nvSpPr>
        <p:spPr>
          <a:xfrm>
            <a:off x="3467686" y="564849"/>
            <a:ext cx="7821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16D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Calcium Oscillations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491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52588048-E291-474E-A2B4-D60996D6E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66" y="1212573"/>
            <a:ext cx="9193237" cy="330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00DAD5-4312-4D04-B785-7F9E5D471267}"/>
                  </a:ext>
                </a:extLst>
              </p:cNvPr>
              <p:cNvSpPr txBox="1"/>
              <p:nvPr/>
            </p:nvSpPr>
            <p:spPr>
              <a:xfrm>
                <a:off x="759654" y="5296486"/>
                <a:ext cx="9383151" cy="1021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Change in GABA production rate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  <m:r>
                          <a:rPr lang="en-GB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𝐺𝐴𝐵𝐴</m:t>
                        </m:r>
                      </m:sup>
                    </m:sSubSup>
                    <m:r>
                      <a:rPr lang="en-GB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leads to a change in burst firing rate –look at the first 1000 seconds -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𝑖𝑝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𝐺𝐴𝐵𝐴</m:t>
                        </m:r>
                      </m:sup>
                    </m:sSub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=1.8</m:t>
                    </m:r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gives</m:t>
                    </m:r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 6 </m:t>
                    </m:r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bursts</m:t>
                    </m:r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  <m:r>
                          <a:rPr lang="en-GB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𝐺𝐴𝐵𝐴</m:t>
                        </m:r>
                      </m:sup>
                    </m:sSubSup>
                    <m:r>
                      <a:rPr lang="en-GB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2 </m:t>
                    </m:r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gives</m:t>
                    </m:r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 5 </m:t>
                    </m:r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bursts</m:t>
                    </m:r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while</m:t>
                    </m:r>
                    <m:sSubSup>
                      <m:sSubSupPr>
                        <m:ctrlPr>
                          <a:rPr lang="en-GB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  <m:r>
                          <a:rPr lang="en-GB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𝐺𝐴𝐵𝐴</m:t>
                        </m:r>
                      </m:sup>
                    </m:sSubSup>
                    <m:r>
                      <a:rPr lang="en-GB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2.2 </m:t>
                    </m:r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gives</m:t>
                    </m:r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 4 </m:t>
                    </m:r>
                    <m:r>
                      <m:rPr>
                        <m:sty m:val="p"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bursts</m:t>
                    </m:r>
                  </m:oMath>
                </a14:m>
                <a:endParaRPr lang="en-GB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00DAD5-4312-4D04-B785-7F9E5D471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54" y="5296486"/>
                <a:ext cx="9383151" cy="1021177"/>
              </a:xfrm>
              <a:prstGeom prst="rect">
                <a:avLst/>
              </a:prstGeom>
              <a:blipFill>
                <a:blip r:embed="rId3"/>
                <a:stretch>
                  <a:fillRect l="-585" t="-2395" b="-47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3F968E4-15C7-4F25-990E-0D63C5AEE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91" y="274246"/>
            <a:ext cx="1428750" cy="1076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37561-DBF8-4113-B353-0275F41EC786}"/>
              </a:ext>
            </a:extLst>
          </p:cNvPr>
          <p:cNvSpPr txBox="1"/>
          <p:nvPr/>
        </p:nvSpPr>
        <p:spPr>
          <a:xfrm>
            <a:off x="2926080" y="443132"/>
            <a:ext cx="6239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16D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Neuronal Burst Firing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1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Astrocito3 Astrócito são as maiores células da neuróglia. Entre seus prolongamentos muitos se espessam em suas porções terminais formando dilatações que envolvem a parede endotelial dos capilares. Astrocyte stock illustration">
            <a:extLst>
              <a:ext uri="{FF2B5EF4-FFF2-40B4-BE49-F238E27FC236}">
                <a16:creationId xmlns:a16="http://schemas.microsoft.com/office/drawing/2014/main" id="{D9833611-AE08-4630-9792-1DC38665A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564" y="2069404"/>
            <a:ext cx="6378673" cy="43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04948-B6B3-4E0B-8321-485643FCA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78" y="420577"/>
            <a:ext cx="1426588" cy="1079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0B3343-8E92-4D37-940D-BB9254D0CD87}"/>
              </a:ext>
            </a:extLst>
          </p:cNvPr>
          <p:cNvSpPr txBox="1"/>
          <p:nvPr/>
        </p:nvSpPr>
        <p:spPr>
          <a:xfrm>
            <a:off x="1948375" y="900332"/>
            <a:ext cx="9326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400" dirty="0">
                <a:solidFill>
                  <a:srgbClr val="116D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Astrocyte Primary &amp; Thin Processes</a:t>
            </a:r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60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mage preview">
            <a:extLst>
              <a:ext uri="{FF2B5EF4-FFF2-40B4-BE49-F238E27FC236}">
                <a16:creationId xmlns:a16="http://schemas.microsoft.com/office/drawing/2014/main" id="{CDDA3360-0E63-432D-853D-1556F2B7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85" y="1892104"/>
            <a:ext cx="8384345" cy="48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A62C6E-7238-4745-933C-C190EB02F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12" y="336171"/>
            <a:ext cx="1426588" cy="1079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0672B7-7CF7-4B28-AC37-F1B9BDBE2C1F}"/>
              </a:ext>
            </a:extLst>
          </p:cNvPr>
          <p:cNvSpPr txBox="1"/>
          <p:nvPr/>
        </p:nvSpPr>
        <p:spPr>
          <a:xfrm>
            <a:off x="2074985" y="645816"/>
            <a:ext cx="9179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400" dirty="0">
                <a:solidFill>
                  <a:srgbClr val="116D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of Primary &amp; Thin Processes</a:t>
            </a:r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18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alcium imaging astrocyte seconds (2)">
            <a:hlinkClick r:id="" action="ppaction://media"/>
            <a:extLst>
              <a:ext uri="{FF2B5EF4-FFF2-40B4-BE49-F238E27FC236}">
                <a16:creationId xmlns:a16="http://schemas.microsoft.com/office/drawing/2014/main" id="{28D4A9EE-9D45-43C8-AA6E-054EB69637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0062" y="1920240"/>
            <a:ext cx="4972928" cy="3935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8D099-AE51-4FBC-A4BE-31FABD5E1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22" y="392442"/>
            <a:ext cx="1426588" cy="107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5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7BD7C-189C-4AD8-A8BE-6714776FB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302" y="344024"/>
            <a:ext cx="4725572" cy="1325563"/>
          </a:xfrm>
        </p:spPr>
        <p:txBody>
          <a:bodyPr/>
          <a:lstStyle/>
          <a:p>
            <a:r>
              <a:rPr lang="en-US" dirty="0">
                <a:solidFill>
                  <a:srgbClr val="116D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197DE-B24F-41DB-AB59-112FB39C5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75776" cy="468835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Highly unlikely that AI captures brain function in the foreseeable future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AI very loosely replicates brain function due to our limited understanding at cellular or network level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Much more research is needed into brain function to move AI forward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Research is still trying to understand the complexities involved in cell to cell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signalling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Truly brain inspired AI based autonomous systems is still a long way off</a:t>
            </a:r>
          </a:p>
          <a:p>
            <a:endParaRPr lang="en-US" sz="20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20121-33F9-4562-9317-279CF04FE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3" y="344024"/>
            <a:ext cx="1426588" cy="10790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863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359"/>
    </mc:Choice>
    <mc:Fallback xmlns="">
      <p:transition spd="slow" advTm="95359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833F-7DFD-4D51-B30F-E51949C9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551" y="467294"/>
            <a:ext cx="9613390" cy="77252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Computational Neuroscience and Neuromorphic Engineering Team (CNET)</a:t>
            </a:r>
          </a:p>
        </p:txBody>
      </p:sp>
      <p:pic>
        <p:nvPicPr>
          <p:cNvPr id="3074" name="Picture 2" descr="John WADE | PhD | Ulster University, Antrim | School of Computing ...">
            <a:extLst>
              <a:ext uri="{FF2B5EF4-FFF2-40B4-BE49-F238E27FC236}">
                <a16:creationId xmlns:a16="http://schemas.microsoft.com/office/drawing/2014/main" id="{F1EFD921-866C-44AA-8D7B-479749B1A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80" y="1676330"/>
            <a:ext cx="1660730" cy="174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ofessor Liam McDaid - Professorial Lecture | Professor Lia… | Flickr">
            <a:extLst>
              <a:ext uri="{FF2B5EF4-FFF2-40B4-BE49-F238E27FC236}">
                <a16:creationId xmlns:a16="http://schemas.microsoft.com/office/drawing/2014/main" id="{18399311-11A6-41CA-A71A-7834C35E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21" b="16995"/>
          <a:stretch/>
        </p:blipFill>
        <p:spPr bwMode="auto">
          <a:xfrm>
            <a:off x="526878" y="1676330"/>
            <a:ext cx="1991239" cy="174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10894C0-B9DD-4EDD-913F-D680F624FEDF}"/>
              </a:ext>
            </a:extLst>
          </p:cNvPr>
          <p:cNvSpPr txBox="1">
            <a:spLocks/>
          </p:cNvSpPr>
          <p:nvPr/>
        </p:nvSpPr>
        <p:spPr>
          <a:xfrm>
            <a:off x="526878" y="6141097"/>
            <a:ext cx="11578119" cy="616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Prof. J. Harkin 	Dr. J. Liu         M. McElholm        Dr. G. Martin      Dr. S. Karim         K. Madden          </a:t>
            </a:r>
          </a:p>
        </p:txBody>
      </p:sp>
      <p:pic>
        <p:nvPicPr>
          <p:cNvPr id="3080" name="Picture 8" descr="Alireza POSHTKOHI">
            <a:extLst>
              <a:ext uri="{FF2B5EF4-FFF2-40B4-BE49-F238E27FC236}">
                <a16:creationId xmlns:a16="http://schemas.microsoft.com/office/drawing/2014/main" id="{5AD2CA39-6751-4F98-9810-FF10D0EE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2"/>
          <a:stretch/>
        </p:blipFill>
        <p:spPr bwMode="auto">
          <a:xfrm>
            <a:off x="8199541" y="1658433"/>
            <a:ext cx="1548000" cy="166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Kyle MADDEN | Bachelor of Engineering | Ulster University, Antrim ...">
            <a:extLst>
              <a:ext uri="{FF2B5EF4-FFF2-40B4-BE49-F238E27FC236}">
                <a16:creationId xmlns:a16="http://schemas.microsoft.com/office/drawing/2014/main" id="{1CAA8F6A-CEF6-4EB9-B692-112F0912C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2" t="5710"/>
          <a:stretch/>
        </p:blipFill>
        <p:spPr bwMode="auto">
          <a:xfrm>
            <a:off x="9003193" y="4384789"/>
            <a:ext cx="1621672" cy="164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hvan KARIM | M.Sc System on Chip | Ulster University, Antrim ...">
            <a:extLst>
              <a:ext uri="{FF2B5EF4-FFF2-40B4-BE49-F238E27FC236}">
                <a16:creationId xmlns:a16="http://schemas.microsoft.com/office/drawing/2014/main" id="{5D745235-046C-41DE-886B-ECFD1F838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0" r="18398"/>
          <a:stretch/>
        </p:blipFill>
        <p:spPr bwMode="auto">
          <a:xfrm>
            <a:off x="7300045" y="4379641"/>
            <a:ext cx="1533759" cy="165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98AF483-9D79-4172-9184-0FBFE3865A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9172" y="1642756"/>
            <a:ext cx="1462040" cy="1805057"/>
          </a:xfrm>
          <a:prstGeom prst="rect">
            <a:avLst/>
          </a:prstGeom>
        </p:spPr>
      </p:pic>
      <p:pic>
        <p:nvPicPr>
          <p:cNvPr id="4098" name="Picture 2" descr="Layered tile architecture for efficient hardware spiking neural ...">
            <a:extLst>
              <a:ext uri="{FF2B5EF4-FFF2-40B4-BE49-F238E27FC236}">
                <a16:creationId xmlns:a16="http://schemas.microsoft.com/office/drawing/2014/main" id="{9BD2A099-B6B3-4BB0-91B3-9C8CE3F5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303" y="4379641"/>
            <a:ext cx="1249985" cy="165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alachy MCELHOLM | Ulster University, Antrim | Intelligent Systems ...">
            <a:extLst>
              <a:ext uri="{FF2B5EF4-FFF2-40B4-BE49-F238E27FC236}">
                <a16:creationId xmlns:a16="http://schemas.microsoft.com/office/drawing/2014/main" id="{DB65DB09-6D3D-41BD-9ED1-1A6BC1336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283" y="4379641"/>
            <a:ext cx="1670312" cy="167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im Harkin - Head of School of Computing, Engineering and ...">
            <a:extLst>
              <a:ext uri="{FF2B5EF4-FFF2-40B4-BE49-F238E27FC236}">
                <a16:creationId xmlns:a16="http://schemas.microsoft.com/office/drawing/2014/main" id="{47CD6799-6322-4468-A795-1AF6EEF54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34" y="4379641"/>
            <a:ext cx="1663671" cy="166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eorge MARTIN | Doctor of Philosophy | Ulster University, Antrim">
            <a:extLst>
              <a:ext uri="{FF2B5EF4-FFF2-40B4-BE49-F238E27FC236}">
                <a16:creationId xmlns:a16="http://schemas.microsoft.com/office/drawing/2014/main" id="{76378F49-17B3-4D2A-821D-FDD3DAF7D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7"/>
          <a:stretch/>
        </p:blipFill>
        <p:spPr bwMode="auto">
          <a:xfrm>
            <a:off x="5624984" y="4379641"/>
            <a:ext cx="1505672" cy="166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Female Profile">
            <a:extLst>
              <a:ext uri="{FF2B5EF4-FFF2-40B4-BE49-F238E27FC236}">
                <a16:creationId xmlns:a16="http://schemas.microsoft.com/office/drawing/2014/main" id="{A15B80E1-4FF1-4658-B8EE-39CCC56415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31172" y="1940947"/>
            <a:ext cx="1310743" cy="1310743"/>
          </a:xfrm>
          <a:prstGeom prst="rect">
            <a:avLst/>
          </a:prstGeom>
        </p:spPr>
      </p:pic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05B6B21-60A4-4E3F-95D1-0C9026CDAFE3}"/>
              </a:ext>
            </a:extLst>
          </p:cNvPr>
          <p:cNvSpPr txBox="1">
            <a:spLocks/>
          </p:cNvSpPr>
          <p:nvPr/>
        </p:nvSpPr>
        <p:spPr>
          <a:xfrm>
            <a:off x="503973" y="3530175"/>
            <a:ext cx="10567150" cy="616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Prof. L. McDaid              Dr. J. Wade       Dr. B. Flanagan     M. Toman          A. Poshtkohi</a:t>
            </a:r>
          </a:p>
        </p:txBody>
      </p:sp>
      <p:pic>
        <p:nvPicPr>
          <p:cNvPr id="18434" name="Picture 2" descr="Image preview">
            <a:extLst>
              <a:ext uri="{FF2B5EF4-FFF2-40B4-BE49-F238E27FC236}">
                <a16:creationId xmlns:a16="http://schemas.microsoft.com/office/drawing/2014/main" id="{BAE4C8AA-37F6-4EBD-B300-4D3CBD218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37" y="1692519"/>
            <a:ext cx="1548000" cy="174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38DCAA-A577-4D5B-94FF-3043C21B7A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691" y="275145"/>
            <a:ext cx="1426588" cy="10790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41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708"/>
    </mc:Choice>
    <mc:Fallback xmlns="">
      <p:transition advTm="19708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197DE-B24F-41DB-AB59-112FB39C5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5381"/>
            <a:ext cx="10675776" cy="9644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cs typeface="Poppins" panose="020B0604020202020204" charset="0"/>
              </a:rPr>
              <a:t>Questions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0157D-F43E-4E2D-ACDC-192DF03B3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" y="561253"/>
            <a:ext cx="1426588" cy="107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61"/>
    </mc:Choice>
    <mc:Fallback xmlns="">
      <p:transition spd="slow" advTm="736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B284D9-1BAB-4337-BB9F-B11D63EB712E}"/>
              </a:ext>
            </a:extLst>
          </p:cNvPr>
          <p:cNvSpPr txBox="1"/>
          <p:nvPr/>
        </p:nvSpPr>
        <p:spPr>
          <a:xfrm>
            <a:off x="1005271" y="505476"/>
            <a:ext cx="10620671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History of AI </a:t>
            </a:r>
          </a:p>
          <a:p>
            <a:endParaRPr lang="en-GB" dirty="0">
              <a:solidFill>
                <a:srgbClr val="3A3B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3A3B4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1980’s - Digital Equipment Corporations develops XCON, the first successful commercial expert system </a:t>
            </a:r>
          </a:p>
          <a:p>
            <a:endParaRPr lang="en-GB" sz="2800" dirty="0">
              <a:solidFill>
                <a:srgbClr val="3A3B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3A3B4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1990’s - IBM's Deep Blue beats world chess champion Gary Kasparov </a:t>
            </a:r>
          </a:p>
          <a:p>
            <a:pPr algn="l"/>
            <a:endParaRPr lang="en-GB" sz="2800" b="0" i="0" dirty="0">
              <a:solidFill>
                <a:srgbClr val="3A3B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3A3B4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2000 - A self-driving car wins the DARPA Grand Challenge</a:t>
            </a:r>
          </a:p>
          <a:p>
            <a:pPr algn="l"/>
            <a:endParaRPr lang="en-GB" sz="2800" b="0" i="0" dirty="0">
              <a:solidFill>
                <a:srgbClr val="3A3B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2800" b="0" i="0" dirty="0">
                <a:solidFill>
                  <a:srgbClr val="3A3B4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U.S. military begins investing autonomous robots </a:t>
            </a:r>
          </a:p>
          <a:p>
            <a:pPr algn="l"/>
            <a:endParaRPr lang="en-GB" sz="2800" b="0" i="0" dirty="0">
              <a:solidFill>
                <a:srgbClr val="3A3B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2800" b="0" i="0" dirty="0">
                <a:solidFill>
                  <a:srgbClr val="3A3B4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Google makes breakthroughs in speech recognition in its iPhone app</a:t>
            </a:r>
          </a:p>
          <a:p>
            <a:pPr algn="l"/>
            <a:endParaRPr lang="en-GB" dirty="0">
              <a:solidFill>
                <a:srgbClr val="3A3B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GB" b="0" i="0" dirty="0">
              <a:solidFill>
                <a:srgbClr val="3A3B41"/>
              </a:solidFill>
              <a:effectLst/>
              <a:latin typeface="Lor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BE7D5-D4ED-4FC5-822E-DC92F288B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55" y="211779"/>
            <a:ext cx="1426588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63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0634FE-210D-4C57-9329-927C57870C03}"/>
              </a:ext>
            </a:extLst>
          </p:cNvPr>
          <p:cNvSpPr txBox="1"/>
          <p:nvPr/>
        </p:nvSpPr>
        <p:spPr>
          <a:xfrm>
            <a:off x="772412" y="494117"/>
            <a:ext cx="1032533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History of AI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rgbClr val="3A3B4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3A3B4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2010 - Google Brain Deep Learning project – a deep learning algorithms trained to recognize a cat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3A3B4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3A3B4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Google makes first self-driving car to pass driving 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3A3B4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3A3B4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Amazon's Alexa is released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3A3B4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3A3B4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Google DeepMind’s AlphaGo defeats world champion Go player Lee Sedol - seen as a major breakthrough in AI.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3A3B4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3A3B4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first robot citizen (Sophia) -  capable of facial recognition, verbal communication and facial expression.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A3B41"/>
              </a:solidFill>
              <a:effectLst/>
              <a:uLnTx/>
              <a:uFillTx/>
              <a:latin typeface="Lora" pitchFamily="2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42265-6121-43CF-AC62-3007E9CD1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80" y="217459"/>
            <a:ext cx="1426588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7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C47F42-7609-43D1-9281-29820DA5BD03}"/>
              </a:ext>
            </a:extLst>
          </p:cNvPr>
          <p:cNvSpPr txBox="1"/>
          <p:nvPr/>
        </p:nvSpPr>
        <p:spPr>
          <a:xfrm>
            <a:off x="857605" y="573630"/>
            <a:ext cx="11006877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 vs Human Brain</a:t>
            </a:r>
          </a:p>
          <a:p>
            <a:pPr algn="l"/>
            <a:endParaRPr lang="en-GB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Human brain - away ahead of AI in terms of intelligence </a:t>
            </a:r>
          </a:p>
          <a:p>
            <a:pPr algn="l"/>
            <a:endParaRPr lang="en-GB" sz="2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2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bility to store and process information/shapes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800" b="0" i="0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Brain – complex networks – </a:t>
            </a:r>
            <a:r>
              <a:rPr lang="en-GB" sz="2800" b="0" i="0" dirty="0">
                <a:solidFill>
                  <a:srgbClr val="272B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creative</a:t>
            </a:r>
            <a:r>
              <a:rPr lang="en-GB" sz="2800" dirty="0">
                <a:solidFill>
                  <a:srgbClr val="272B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b="0" i="0" dirty="0">
                <a:solidFill>
                  <a:srgbClr val="272B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communicative</a:t>
            </a:r>
            <a:endParaRPr lang="en-GB" sz="2800" b="0" i="0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GB" sz="2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important area of research is new computing machines - Neuromorphic Engineering - however relatively small effort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sz="2800" b="0" i="0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mainly focused on </a:t>
            </a:r>
            <a:r>
              <a:rPr lang="en-GB" sz="2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understanding brain diseases - deterioration of brain function </a:t>
            </a:r>
          </a:p>
          <a:p>
            <a:pPr algn="l"/>
            <a:endParaRPr lang="en-GB" sz="20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GB" b="0" i="0" dirty="0">
              <a:solidFill>
                <a:srgbClr val="595959"/>
              </a:solidFill>
              <a:effectLst/>
              <a:latin typeface="Basis Grotesque Pr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E9237-1473-4ACA-8252-0E15030F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26" y="274254"/>
            <a:ext cx="1426588" cy="1072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005295-CAEE-41D2-8D57-28BD808AD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092" y="0"/>
            <a:ext cx="2962913" cy="18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97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CCE62E-8332-41D0-9420-F6294D44CA2B}"/>
              </a:ext>
            </a:extLst>
          </p:cNvPr>
          <p:cNvSpPr txBox="1"/>
          <p:nvPr/>
        </p:nvSpPr>
        <p:spPr>
          <a:xfrm>
            <a:off x="1232452" y="443000"/>
            <a:ext cx="10490042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Research Focus</a:t>
            </a:r>
            <a:endParaRPr lang="en-GB" sz="4400" b="0" i="0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b="0" i="0" dirty="0">
              <a:solidFill>
                <a:srgbClr val="59595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GB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 - replicating human intelligence in robots, cars, drones, etc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Problem – AI can’t easily recognize human faces/objects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Goal of AI is computer systems that can: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2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 </a:t>
            </a:r>
            <a:r>
              <a:rPr lang="en-GB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GB" sz="2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human-like way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sz="2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2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rocess images </a:t>
            </a:r>
            <a:r>
              <a:rPr lang="en-GB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GB" sz="2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human-like way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sz="2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2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 creative/communitive </a:t>
            </a:r>
            <a:r>
              <a:rPr lang="en-GB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GB" sz="2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human-like way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GB" b="0" i="0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GB" b="0" i="0" dirty="0">
              <a:solidFill>
                <a:srgbClr val="595959"/>
              </a:solidFill>
              <a:effectLst/>
              <a:latin typeface="Basis Grotesque 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EC3A8-5B3B-41D4-8766-A304C6D2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48" y="331049"/>
            <a:ext cx="1426588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36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8624F-2239-43BD-82AC-73E717B0796C}"/>
              </a:ext>
            </a:extLst>
          </p:cNvPr>
          <p:cNvSpPr txBox="1"/>
          <p:nvPr/>
        </p:nvSpPr>
        <p:spPr>
          <a:xfrm>
            <a:off x="1164296" y="1166842"/>
            <a:ext cx="1064906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to be overcome in AI</a:t>
            </a:r>
            <a:endParaRPr lang="en-GB" sz="4400" b="0" i="0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GB" b="0" i="0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does AI have to achieve to truly mimic brain intelligence</a:t>
            </a:r>
            <a:endParaRPr lang="en-GB" sz="2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sz="2800" b="0" i="0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2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AI needs to capture the way the brains represents objects?</a:t>
            </a:r>
          </a:p>
          <a:p>
            <a:pPr algn="l"/>
            <a:endParaRPr lang="en-GB" sz="2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machines must reduce energy requirement - brains </a:t>
            </a:r>
            <a:r>
              <a:rPr lang="en-GB" sz="2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about 20 watts to cover our entire thinking ability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sz="2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2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 must work with data fragments and uncertain data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sz="2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2800" b="0" i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 needs to run on hardware to achieve parallelism</a:t>
            </a:r>
          </a:p>
          <a:p>
            <a:pPr algn="l"/>
            <a:endParaRPr lang="en-GB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GB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GB" b="0" i="0" dirty="0">
              <a:solidFill>
                <a:srgbClr val="595959"/>
              </a:solidFill>
              <a:effectLst/>
              <a:latin typeface="Basis Grotesque 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88C73-A38B-43FB-95C8-326CE07AD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03" y="64112"/>
            <a:ext cx="1426588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33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F58AF9-BFDA-4127-848D-65CC971D1A2F}"/>
              </a:ext>
            </a:extLst>
          </p:cNvPr>
          <p:cNvSpPr txBox="1"/>
          <p:nvPr/>
        </p:nvSpPr>
        <p:spPr>
          <a:xfrm>
            <a:off x="1857197" y="653143"/>
            <a:ext cx="97289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Can AI Capture Brain-Like Intelligence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595959"/>
              </a:solidFill>
              <a:effectLst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5B923-C1E8-47E6-A9DF-B5BA1BC25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76" y="166344"/>
            <a:ext cx="1426588" cy="10729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5CC39A-DAF7-447A-92D7-CA9F518E6B1A}"/>
              </a:ext>
            </a:extLst>
          </p:cNvPr>
          <p:cNvSpPr txBox="1"/>
          <p:nvPr/>
        </p:nvSpPr>
        <p:spPr>
          <a:xfrm>
            <a:off x="721295" y="1544825"/>
            <a:ext cx="112056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 it possible that computers surpass the capability of human brains within the next 30 years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Unlikely – Current understanding of brain function is very limited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Don’t really understand neurons – learning – object representation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Don’t really understand signalling between or within cells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Cells other the neuron are also poorly understood – Astrocytes, Microglia,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obigodendrocytes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08122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|25.1|12.8|16.7|8.2|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8|15.8|13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21.5|10.1|11.6|2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2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1033</Words>
  <Application>Microsoft Office PowerPoint</Application>
  <PresentationFormat>Widescreen</PresentationFormat>
  <Paragraphs>187</Paragraphs>
  <Slides>37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Lora</vt:lpstr>
      <vt:lpstr>Poppins SemiBold</vt:lpstr>
      <vt:lpstr>Wingdings</vt:lpstr>
      <vt:lpstr>Calibri</vt:lpstr>
      <vt:lpstr>Poppins</vt:lpstr>
      <vt:lpstr>arial</vt:lpstr>
      <vt:lpstr>Calibri Light</vt:lpstr>
      <vt:lpstr>Cambria Math</vt:lpstr>
      <vt:lpstr>arial</vt:lpstr>
      <vt:lpstr>Basis Grotesque Pro</vt:lpstr>
      <vt:lpstr>Office Theme</vt:lpstr>
      <vt:lpstr>Office Theme</vt:lpstr>
      <vt:lpstr>Glia Cells: Capturing Human Intelligence in AI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Ionic Transport Across Cell Membranes</vt:lpstr>
      <vt:lpstr> New Player-Astrocyte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Computational Neuroscience and Neuromorphic Engineering Team (CNET)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Study of Astroglial Calcium Homeostasis in a Semi-Isolated Synaptic Cleft</dc:title>
  <dc:creator/>
  <cp:lastModifiedBy/>
  <cp:revision>27</cp:revision>
  <dcterms:created xsi:type="dcterms:W3CDTF">2020-06-26T18:43:20Z</dcterms:created>
  <dcterms:modified xsi:type="dcterms:W3CDTF">2021-10-20T15:58:57Z</dcterms:modified>
</cp:coreProperties>
</file>